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89" r:id="rId3"/>
    <p:sldId id="257" r:id="rId4"/>
    <p:sldId id="259" r:id="rId5"/>
    <p:sldId id="272" r:id="rId6"/>
    <p:sldId id="260" r:id="rId7"/>
    <p:sldId id="262" r:id="rId8"/>
    <p:sldId id="263" r:id="rId9"/>
    <p:sldId id="265" r:id="rId10"/>
    <p:sldId id="268" r:id="rId11"/>
    <p:sldId id="267" r:id="rId12"/>
    <p:sldId id="266" r:id="rId13"/>
    <p:sldId id="270" r:id="rId14"/>
    <p:sldId id="269" r:id="rId15"/>
    <p:sldId id="271" r:id="rId16"/>
    <p:sldId id="273" r:id="rId17"/>
    <p:sldId id="274" r:id="rId18"/>
    <p:sldId id="277" r:id="rId19"/>
    <p:sldId id="278" r:id="rId20"/>
    <p:sldId id="276" r:id="rId21"/>
    <p:sldId id="279" r:id="rId22"/>
    <p:sldId id="280" r:id="rId23"/>
    <p:sldId id="290" r:id="rId24"/>
    <p:sldId id="281" r:id="rId25"/>
    <p:sldId id="282" r:id="rId26"/>
    <p:sldId id="291" r:id="rId27"/>
    <p:sldId id="284" r:id="rId28"/>
    <p:sldId id="294" r:id="rId29"/>
    <p:sldId id="285" r:id="rId30"/>
    <p:sldId id="292" r:id="rId31"/>
    <p:sldId id="286" r:id="rId32"/>
    <p:sldId id="287" r:id="rId33"/>
    <p:sldId id="293" r:id="rId34"/>
    <p:sldId id="288" r:id="rId35"/>
  </p:sldIdLst>
  <p:sldSz cx="9144000" cy="6858000" type="screen4x3"/>
  <p:notesSz cx="6797675" cy="987266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57" autoAdjust="0"/>
    <p:restoredTop sz="94687" autoAdjust="0"/>
  </p:normalViewPr>
  <p:slideViewPr>
    <p:cSldViewPr snapToGrid="0">
      <p:cViewPr varScale="1">
        <p:scale>
          <a:sx n="85" d="100"/>
          <a:sy n="85" d="100"/>
        </p:scale>
        <p:origin x="1410" y="60"/>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4E4B0A2C-D26D-49AC-B51C-05E90A8E8FDF}" type="datetimeFigureOut">
              <a:rPr lang="it-IT" smtClean="0"/>
              <a:t>09/10/2017</a:t>
            </a:fld>
            <a:endParaRPr lang="it-IT"/>
          </a:p>
        </p:txBody>
      </p:sp>
      <p:sp>
        <p:nvSpPr>
          <p:cNvPr id="4" name="Segnaposto immagine diapositiva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27A4F852-1A8A-41D0-B420-A5D8FF32F475}" type="slidenum">
              <a:rPr lang="it-IT" smtClean="0"/>
              <a:t>‹N›</a:t>
            </a:fld>
            <a:endParaRPr lang="it-IT"/>
          </a:p>
        </p:txBody>
      </p:sp>
    </p:spTree>
    <p:extLst>
      <p:ext uri="{BB962C8B-B14F-4D97-AF65-F5344CB8AC3E}">
        <p14:creationId xmlns:p14="http://schemas.microsoft.com/office/powerpoint/2010/main" val="2833705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7A4F852-1A8A-41D0-B420-A5D8FF32F475}" type="slidenum">
              <a:rPr lang="it-IT" smtClean="0"/>
              <a:t>1</a:t>
            </a:fld>
            <a:endParaRPr lang="it-IT"/>
          </a:p>
        </p:txBody>
      </p:sp>
    </p:spTree>
    <p:extLst>
      <p:ext uri="{BB962C8B-B14F-4D97-AF65-F5344CB8AC3E}">
        <p14:creationId xmlns:p14="http://schemas.microsoft.com/office/powerpoint/2010/main" val="3922291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7A4F852-1A8A-41D0-B420-A5D8FF32F475}" type="slidenum">
              <a:rPr lang="it-IT" smtClean="0"/>
              <a:t>10</a:t>
            </a:fld>
            <a:endParaRPr lang="it-IT"/>
          </a:p>
        </p:txBody>
      </p:sp>
    </p:spTree>
    <p:extLst>
      <p:ext uri="{BB962C8B-B14F-4D97-AF65-F5344CB8AC3E}">
        <p14:creationId xmlns:p14="http://schemas.microsoft.com/office/powerpoint/2010/main" val="3922291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7A4F852-1A8A-41D0-B420-A5D8FF32F475}" type="slidenum">
              <a:rPr lang="it-IT" smtClean="0"/>
              <a:t>11</a:t>
            </a:fld>
            <a:endParaRPr lang="it-IT"/>
          </a:p>
        </p:txBody>
      </p:sp>
    </p:spTree>
    <p:extLst>
      <p:ext uri="{BB962C8B-B14F-4D97-AF65-F5344CB8AC3E}">
        <p14:creationId xmlns:p14="http://schemas.microsoft.com/office/powerpoint/2010/main" val="3922291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7A4F852-1A8A-41D0-B420-A5D8FF32F475}" type="slidenum">
              <a:rPr lang="it-IT" smtClean="0"/>
              <a:t>12</a:t>
            </a:fld>
            <a:endParaRPr lang="it-IT"/>
          </a:p>
        </p:txBody>
      </p:sp>
    </p:spTree>
    <p:extLst>
      <p:ext uri="{BB962C8B-B14F-4D97-AF65-F5344CB8AC3E}">
        <p14:creationId xmlns:p14="http://schemas.microsoft.com/office/powerpoint/2010/main" val="3922291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7A4F852-1A8A-41D0-B420-A5D8FF32F475}" type="slidenum">
              <a:rPr lang="it-IT" smtClean="0"/>
              <a:t>13</a:t>
            </a:fld>
            <a:endParaRPr lang="it-IT"/>
          </a:p>
        </p:txBody>
      </p:sp>
    </p:spTree>
    <p:extLst>
      <p:ext uri="{BB962C8B-B14F-4D97-AF65-F5344CB8AC3E}">
        <p14:creationId xmlns:p14="http://schemas.microsoft.com/office/powerpoint/2010/main" val="3922291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7A4F852-1A8A-41D0-B420-A5D8FF32F475}" type="slidenum">
              <a:rPr lang="it-IT" smtClean="0"/>
              <a:t>14</a:t>
            </a:fld>
            <a:endParaRPr lang="it-IT"/>
          </a:p>
        </p:txBody>
      </p:sp>
    </p:spTree>
    <p:extLst>
      <p:ext uri="{BB962C8B-B14F-4D97-AF65-F5344CB8AC3E}">
        <p14:creationId xmlns:p14="http://schemas.microsoft.com/office/powerpoint/2010/main" val="3922291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7A4F852-1A8A-41D0-B420-A5D8FF32F475}" type="slidenum">
              <a:rPr lang="it-IT" smtClean="0"/>
              <a:t>15</a:t>
            </a:fld>
            <a:endParaRPr lang="it-IT"/>
          </a:p>
        </p:txBody>
      </p:sp>
    </p:spTree>
    <p:extLst>
      <p:ext uri="{BB962C8B-B14F-4D97-AF65-F5344CB8AC3E}">
        <p14:creationId xmlns:p14="http://schemas.microsoft.com/office/powerpoint/2010/main" val="3922291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7A4F852-1A8A-41D0-B420-A5D8FF32F475}" type="slidenum">
              <a:rPr lang="it-IT" smtClean="0"/>
              <a:t>16</a:t>
            </a:fld>
            <a:endParaRPr lang="it-IT"/>
          </a:p>
        </p:txBody>
      </p:sp>
    </p:spTree>
    <p:extLst>
      <p:ext uri="{BB962C8B-B14F-4D97-AF65-F5344CB8AC3E}">
        <p14:creationId xmlns:p14="http://schemas.microsoft.com/office/powerpoint/2010/main" val="3922291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7A4F852-1A8A-41D0-B420-A5D8FF32F475}" type="slidenum">
              <a:rPr lang="it-IT" smtClean="0"/>
              <a:t>17</a:t>
            </a:fld>
            <a:endParaRPr lang="it-IT"/>
          </a:p>
        </p:txBody>
      </p:sp>
    </p:spTree>
    <p:extLst>
      <p:ext uri="{BB962C8B-B14F-4D97-AF65-F5344CB8AC3E}">
        <p14:creationId xmlns:p14="http://schemas.microsoft.com/office/powerpoint/2010/main" val="3390203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7A4F852-1A8A-41D0-B420-A5D8FF32F475}" type="slidenum">
              <a:rPr lang="it-IT" smtClean="0"/>
              <a:t>18</a:t>
            </a:fld>
            <a:endParaRPr lang="it-IT"/>
          </a:p>
        </p:txBody>
      </p:sp>
    </p:spTree>
    <p:extLst>
      <p:ext uri="{BB962C8B-B14F-4D97-AF65-F5344CB8AC3E}">
        <p14:creationId xmlns:p14="http://schemas.microsoft.com/office/powerpoint/2010/main" val="3886921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7A4F852-1A8A-41D0-B420-A5D8FF32F475}" type="slidenum">
              <a:rPr lang="it-IT" smtClean="0"/>
              <a:t>19</a:t>
            </a:fld>
            <a:endParaRPr lang="it-IT"/>
          </a:p>
        </p:txBody>
      </p:sp>
    </p:spTree>
    <p:extLst>
      <p:ext uri="{BB962C8B-B14F-4D97-AF65-F5344CB8AC3E}">
        <p14:creationId xmlns:p14="http://schemas.microsoft.com/office/powerpoint/2010/main" val="3389901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7A4F852-1A8A-41D0-B420-A5D8FF32F475}" type="slidenum">
              <a:rPr lang="it-IT" smtClean="0"/>
              <a:t>2</a:t>
            </a:fld>
            <a:endParaRPr lang="it-IT"/>
          </a:p>
        </p:txBody>
      </p:sp>
    </p:spTree>
    <p:extLst>
      <p:ext uri="{BB962C8B-B14F-4D97-AF65-F5344CB8AC3E}">
        <p14:creationId xmlns:p14="http://schemas.microsoft.com/office/powerpoint/2010/main" val="1357527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7A4F852-1A8A-41D0-B420-A5D8FF32F475}" type="slidenum">
              <a:rPr lang="it-IT" smtClean="0"/>
              <a:t>20</a:t>
            </a:fld>
            <a:endParaRPr lang="it-IT"/>
          </a:p>
        </p:txBody>
      </p:sp>
    </p:spTree>
    <p:extLst>
      <p:ext uri="{BB962C8B-B14F-4D97-AF65-F5344CB8AC3E}">
        <p14:creationId xmlns:p14="http://schemas.microsoft.com/office/powerpoint/2010/main" val="1020334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7A4F852-1A8A-41D0-B420-A5D8FF32F475}" type="slidenum">
              <a:rPr lang="it-IT" smtClean="0"/>
              <a:t>21</a:t>
            </a:fld>
            <a:endParaRPr lang="it-IT"/>
          </a:p>
        </p:txBody>
      </p:sp>
    </p:spTree>
    <p:extLst>
      <p:ext uri="{BB962C8B-B14F-4D97-AF65-F5344CB8AC3E}">
        <p14:creationId xmlns:p14="http://schemas.microsoft.com/office/powerpoint/2010/main" val="3394740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7A4F852-1A8A-41D0-B420-A5D8FF32F475}" type="slidenum">
              <a:rPr lang="it-IT" smtClean="0"/>
              <a:t>22</a:t>
            </a:fld>
            <a:endParaRPr lang="it-IT"/>
          </a:p>
        </p:txBody>
      </p:sp>
    </p:spTree>
    <p:extLst>
      <p:ext uri="{BB962C8B-B14F-4D97-AF65-F5344CB8AC3E}">
        <p14:creationId xmlns:p14="http://schemas.microsoft.com/office/powerpoint/2010/main" val="4289162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7A4F852-1A8A-41D0-B420-A5D8FF32F475}" type="slidenum">
              <a:rPr lang="it-IT" smtClean="0"/>
              <a:t>23</a:t>
            </a:fld>
            <a:endParaRPr lang="it-IT"/>
          </a:p>
        </p:txBody>
      </p:sp>
    </p:spTree>
    <p:extLst>
      <p:ext uri="{BB962C8B-B14F-4D97-AF65-F5344CB8AC3E}">
        <p14:creationId xmlns:p14="http://schemas.microsoft.com/office/powerpoint/2010/main" val="1021636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7A4F852-1A8A-41D0-B420-A5D8FF32F475}" type="slidenum">
              <a:rPr lang="it-IT" smtClean="0"/>
              <a:t>24</a:t>
            </a:fld>
            <a:endParaRPr lang="it-IT"/>
          </a:p>
        </p:txBody>
      </p:sp>
    </p:spTree>
    <p:extLst>
      <p:ext uri="{BB962C8B-B14F-4D97-AF65-F5344CB8AC3E}">
        <p14:creationId xmlns:p14="http://schemas.microsoft.com/office/powerpoint/2010/main" val="8259702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7A4F852-1A8A-41D0-B420-A5D8FF32F475}" type="slidenum">
              <a:rPr lang="it-IT" smtClean="0"/>
              <a:t>25</a:t>
            </a:fld>
            <a:endParaRPr lang="it-IT"/>
          </a:p>
        </p:txBody>
      </p:sp>
    </p:spTree>
    <p:extLst>
      <p:ext uri="{BB962C8B-B14F-4D97-AF65-F5344CB8AC3E}">
        <p14:creationId xmlns:p14="http://schemas.microsoft.com/office/powerpoint/2010/main" val="41723099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7A4F852-1A8A-41D0-B420-A5D8FF32F475}" type="slidenum">
              <a:rPr lang="it-IT" smtClean="0"/>
              <a:t>26</a:t>
            </a:fld>
            <a:endParaRPr lang="it-IT"/>
          </a:p>
        </p:txBody>
      </p:sp>
    </p:spTree>
    <p:extLst>
      <p:ext uri="{BB962C8B-B14F-4D97-AF65-F5344CB8AC3E}">
        <p14:creationId xmlns:p14="http://schemas.microsoft.com/office/powerpoint/2010/main" val="32804323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7A4F852-1A8A-41D0-B420-A5D8FF32F475}" type="slidenum">
              <a:rPr lang="it-IT" smtClean="0"/>
              <a:t>27</a:t>
            </a:fld>
            <a:endParaRPr lang="it-IT"/>
          </a:p>
        </p:txBody>
      </p:sp>
    </p:spTree>
    <p:extLst>
      <p:ext uri="{BB962C8B-B14F-4D97-AF65-F5344CB8AC3E}">
        <p14:creationId xmlns:p14="http://schemas.microsoft.com/office/powerpoint/2010/main" val="31523196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7A4F852-1A8A-41D0-B420-A5D8FF32F475}" type="slidenum">
              <a:rPr lang="it-IT" smtClean="0"/>
              <a:t>28</a:t>
            </a:fld>
            <a:endParaRPr lang="it-IT"/>
          </a:p>
        </p:txBody>
      </p:sp>
    </p:spTree>
    <p:extLst>
      <p:ext uri="{BB962C8B-B14F-4D97-AF65-F5344CB8AC3E}">
        <p14:creationId xmlns:p14="http://schemas.microsoft.com/office/powerpoint/2010/main" val="31523196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7A4F852-1A8A-41D0-B420-A5D8FF32F475}" type="slidenum">
              <a:rPr lang="it-IT" smtClean="0"/>
              <a:t>29</a:t>
            </a:fld>
            <a:endParaRPr lang="it-IT"/>
          </a:p>
        </p:txBody>
      </p:sp>
    </p:spTree>
    <p:extLst>
      <p:ext uri="{BB962C8B-B14F-4D97-AF65-F5344CB8AC3E}">
        <p14:creationId xmlns:p14="http://schemas.microsoft.com/office/powerpoint/2010/main" val="180142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7A4F852-1A8A-41D0-B420-A5D8FF32F475}" type="slidenum">
              <a:rPr lang="it-IT" smtClean="0"/>
              <a:t>3</a:t>
            </a:fld>
            <a:endParaRPr lang="it-IT"/>
          </a:p>
        </p:txBody>
      </p:sp>
    </p:spTree>
    <p:extLst>
      <p:ext uri="{BB962C8B-B14F-4D97-AF65-F5344CB8AC3E}">
        <p14:creationId xmlns:p14="http://schemas.microsoft.com/office/powerpoint/2010/main" val="39222913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7A4F852-1A8A-41D0-B420-A5D8FF32F475}" type="slidenum">
              <a:rPr lang="it-IT" smtClean="0"/>
              <a:t>30</a:t>
            </a:fld>
            <a:endParaRPr lang="it-IT"/>
          </a:p>
        </p:txBody>
      </p:sp>
    </p:spTree>
    <p:extLst>
      <p:ext uri="{BB962C8B-B14F-4D97-AF65-F5344CB8AC3E}">
        <p14:creationId xmlns:p14="http://schemas.microsoft.com/office/powerpoint/2010/main" val="38596095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7A4F852-1A8A-41D0-B420-A5D8FF32F475}" type="slidenum">
              <a:rPr lang="it-IT" smtClean="0"/>
              <a:t>31</a:t>
            </a:fld>
            <a:endParaRPr lang="it-IT"/>
          </a:p>
        </p:txBody>
      </p:sp>
    </p:spTree>
    <p:extLst>
      <p:ext uri="{BB962C8B-B14F-4D97-AF65-F5344CB8AC3E}">
        <p14:creationId xmlns:p14="http://schemas.microsoft.com/office/powerpoint/2010/main" val="1223431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7A4F852-1A8A-41D0-B420-A5D8FF32F475}" type="slidenum">
              <a:rPr lang="it-IT" smtClean="0"/>
              <a:t>32</a:t>
            </a:fld>
            <a:endParaRPr lang="it-IT"/>
          </a:p>
        </p:txBody>
      </p:sp>
    </p:spTree>
    <p:extLst>
      <p:ext uri="{BB962C8B-B14F-4D97-AF65-F5344CB8AC3E}">
        <p14:creationId xmlns:p14="http://schemas.microsoft.com/office/powerpoint/2010/main" val="3747922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7A4F852-1A8A-41D0-B420-A5D8FF32F475}" type="slidenum">
              <a:rPr lang="it-IT" smtClean="0"/>
              <a:t>33</a:t>
            </a:fld>
            <a:endParaRPr lang="it-IT"/>
          </a:p>
        </p:txBody>
      </p:sp>
    </p:spTree>
    <p:extLst>
      <p:ext uri="{BB962C8B-B14F-4D97-AF65-F5344CB8AC3E}">
        <p14:creationId xmlns:p14="http://schemas.microsoft.com/office/powerpoint/2010/main" val="12564311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7A4F852-1A8A-41D0-B420-A5D8FF32F475}" type="slidenum">
              <a:rPr lang="it-IT" smtClean="0"/>
              <a:t>34</a:t>
            </a:fld>
            <a:endParaRPr lang="it-IT"/>
          </a:p>
        </p:txBody>
      </p:sp>
    </p:spTree>
    <p:extLst>
      <p:ext uri="{BB962C8B-B14F-4D97-AF65-F5344CB8AC3E}">
        <p14:creationId xmlns:p14="http://schemas.microsoft.com/office/powerpoint/2010/main" val="157801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7A4F852-1A8A-41D0-B420-A5D8FF32F475}" type="slidenum">
              <a:rPr lang="it-IT" smtClean="0"/>
              <a:t>4</a:t>
            </a:fld>
            <a:endParaRPr lang="it-IT"/>
          </a:p>
        </p:txBody>
      </p:sp>
    </p:spTree>
    <p:extLst>
      <p:ext uri="{BB962C8B-B14F-4D97-AF65-F5344CB8AC3E}">
        <p14:creationId xmlns:p14="http://schemas.microsoft.com/office/powerpoint/2010/main" val="3922291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7A4F852-1A8A-41D0-B420-A5D8FF32F475}" type="slidenum">
              <a:rPr lang="it-IT" smtClean="0"/>
              <a:t>5</a:t>
            </a:fld>
            <a:endParaRPr lang="it-IT"/>
          </a:p>
        </p:txBody>
      </p:sp>
    </p:spTree>
    <p:extLst>
      <p:ext uri="{BB962C8B-B14F-4D97-AF65-F5344CB8AC3E}">
        <p14:creationId xmlns:p14="http://schemas.microsoft.com/office/powerpoint/2010/main" val="3922291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7A4F852-1A8A-41D0-B420-A5D8FF32F475}" type="slidenum">
              <a:rPr lang="it-IT" smtClean="0"/>
              <a:t>6</a:t>
            </a:fld>
            <a:endParaRPr lang="it-IT"/>
          </a:p>
        </p:txBody>
      </p:sp>
    </p:spTree>
    <p:extLst>
      <p:ext uri="{BB962C8B-B14F-4D97-AF65-F5344CB8AC3E}">
        <p14:creationId xmlns:p14="http://schemas.microsoft.com/office/powerpoint/2010/main" val="3922291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7A4F852-1A8A-41D0-B420-A5D8FF32F475}" type="slidenum">
              <a:rPr lang="it-IT" smtClean="0"/>
              <a:t>7</a:t>
            </a:fld>
            <a:endParaRPr lang="it-IT"/>
          </a:p>
        </p:txBody>
      </p:sp>
    </p:spTree>
    <p:extLst>
      <p:ext uri="{BB962C8B-B14F-4D97-AF65-F5344CB8AC3E}">
        <p14:creationId xmlns:p14="http://schemas.microsoft.com/office/powerpoint/2010/main" val="3922291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7A4F852-1A8A-41D0-B420-A5D8FF32F475}" type="slidenum">
              <a:rPr lang="it-IT" smtClean="0"/>
              <a:t>8</a:t>
            </a:fld>
            <a:endParaRPr lang="it-IT"/>
          </a:p>
        </p:txBody>
      </p:sp>
    </p:spTree>
    <p:extLst>
      <p:ext uri="{BB962C8B-B14F-4D97-AF65-F5344CB8AC3E}">
        <p14:creationId xmlns:p14="http://schemas.microsoft.com/office/powerpoint/2010/main" val="3922291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7A4F852-1A8A-41D0-B420-A5D8FF32F475}" type="slidenum">
              <a:rPr lang="it-IT" smtClean="0"/>
              <a:t>9</a:t>
            </a:fld>
            <a:endParaRPr lang="it-IT"/>
          </a:p>
        </p:txBody>
      </p:sp>
    </p:spTree>
    <p:extLst>
      <p:ext uri="{BB962C8B-B14F-4D97-AF65-F5344CB8AC3E}">
        <p14:creationId xmlns:p14="http://schemas.microsoft.com/office/powerpoint/2010/main" val="3922291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F24C4B0-9C03-4DFD-88F3-A61D9F43ADCB}" type="datetime1">
              <a:rPr lang="it-IT" smtClean="0"/>
              <a:t>09/10/2017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3A86896-7F87-49B1-88C9-A7B31CD26A75}" type="slidenum">
              <a:rPr lang="it-IT" smtClean="0"/>
              <a:t>‹N›</a:t>
            </a:fld>
            <a:endParaRPr lang="it-IT"/>
          </a:p>
        </p:txBody>
      </p:sp>
    </p:spTree>
    <p:extLst>
      <p:ext uri="{BB962C8B-B14F-4D97-AF65-F5344CB8AC3E}">
        <p14:creationId xmlns:p14="http://schemas.microsoft.com/office/powerpoint/2010/main" val="650150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959EC42-69B4-4E0B-8B14-A5AEF8D90D6D}" type="datetime1">
              <a:rPr lang="it-IT" smtClean="0"/>
              <a:t>09/10/2017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3A86896-7F87-49B1-88C9-A7B31CD26A75}" type="slidenum">
              <a:rPr lang="it-IT" smtClean="0"/>
              <a:t>‹N›</a:t>
            </a:fld>
            <a:endParaRPr lang="it-IT"/>
          </a:p>
        </p:txBody>
      </p:sp>
    </p:spTree>
    <p:extLst>
      <p:ext uri="{BB962C8B-B14F-4D97-AF65-F5344CB8AC3E}">
        <p14:creationId xmlns:p14="http://schemas.microsoft.com/office/powerpoint/2010/main" val="1342736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A1DFF32-F391-4F1E-B9A7-6E0D8518DB07}" type="datetime1">
              <a:rPr lang="it-IT" smtClean="0"/>
              <a:t>09/10/2017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3A86896-7F87-49B1-88C9-A7B31CD26A75}" type="slidenum">
              <a:rPr lang="it-IT" smtClean="0"/>
              <a:t>‹N›</a:t>
            </a:fld>
            <a:endParaRPr lang="it-IT"/>
          </a:p>
        </p:txBody>
      </p:sp>
    </p:spTree>
    <p:extLst>
      <p:ext uri="{BB962C8B-B14F-4D97-AF65-F5344CB8AC3E}">
        <p14:creationId xmlns:p14="http://schemas.microsoft.com/office/powerpoint/2010/main" val="2171833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91B9A7A-2EF7-4133-B8B2-9E19FEEB4AF9}" type="datetime1">
              <a:rPr lang="it-IT" smtClean="0"/>
              <a:t>09/10/2017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3A86896-7F87-49B1-88C9-A7B31CD26A75}" type="slidenum">
              <a:rPr lang="it-IT" smtClean="0"/>
              <a:t>‹N›</a:t>
            </a:fld>
            <a:endParaRPr lang="it-IT"/>
          </a:p>
        </p:txBody>
      </p:sp>
    </p:spTree>
    <p:extLst>
      <p:ext uri="{BB962C8B-B14F-4D97-AF65-F5344CB8AC3E}">
        <p14:creationId xmlns:p14="http://schemas.microsoft.com/office/powerpoint/2010/main" val="103345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D6CD6358-ED24-495B-AC51-0C9EC128635D}" type="datetime1">
              <a:rPr lang="it-IT" smtClean="0"/>
              <a:t>09/10/2017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3A86896-7F87-49B1-88C9-A7B31CD26A75}" type="slidenum">
              <a:rPr lang="it-IT" smtClean="0"/>
              <a:t>‹N›</a:t>
            </a:fld>
            <a:endParaRPr lang="it-IT"/>
          </a:p>
        </p:txBody>
      </p:sp>
    </p:spTree>
    <p:extLst>
      <p:ext uri="{BB962C8B-B14F-4D97-AF65-F5344CB8AC3E}">
        <p14:creationId xmlns:p14="http://schemas.microsoft.com/office/powerpoint/2010/main" val="3730256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2C964526-9BFE-4EB1-B5B8-966954E6C1CC}" type="datetime1">
              <a:rPr lang="it-IT" smtClean="0"/>
              <a:t>09/10/2017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3A86896-7F87-49B1-88C9-A7B31CD26A75}" type="slidenum">
              <a:rPr lang="it-IT" smtClean="0"/>
              <a:t>‹N›</a:t>
            </a:fld>
            <a:endParaRPr lang="it-IT"/>
          </a:p>
        </p:txBody>
      </p:sp>
    </p:spTree>
    <p:extLst>
      <p:ext uri="{BB962C8B-B14F-4D97-AF65-F5344CB8AC3E}">
        <p14:creationId xmlns:p14="http://schemas.microsoft.com/office/powerpoint/2010/main" val="3186189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7B85CCC-EE86-4F3B-A3DB-952A137A06EF}" type="datetime1">
              <a:rPr lang="it-IT" smtClean="0"/>
              <a:t>09/10/2017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3A86896-7F87-49B1-88C9-A7B31CD26A75}" type="slidenum">
              <a:rPr lang="it-IT" smtClean="0"/>
              <a:t>‹N›</a:t>
            </a:fld>
            <a:endParaRPr lang="it-IT"/>
          </a:p>
        </p:txBody>
      </p:sp>
    </p:spTree>
    <p:extLst>
      <p:ext uri="{BB962C8B-B14F-4D97-AF65-F5344CB8AC3E}">
        <p14:creationId xmlns:p14="http://schemas.microsoft.com/office/powerpoint/2010/main" val="4085653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039019E1-BC7B-4350-B8BC-B1CDDDC3AE25}" type="datetime1">
              <a:rPr lang="it-IT" smtClean="0"/>
              <a:t>09/10/2017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3A86896-7F87-49B1-88C9-A7B31CD26A75}" type="slidenum">
              <a:rPr lang="it-IT" smtClean="0"/>
              <a:t>‹N›</a:t>
            </a:fld>
            <a:endParaRPr lang="it-IT"/>
          </a:p>
        </p:txBody>
      </p:sp>
    </p:spTree>
    <p:extLst>
      <p:ext uri="{BB962C8B-B14F-4D97-AF65-F5344CB8AC3E}">
        <p14:creationId xmlns:p14="http://schemas.microsoft.com/office/powerpoint/2010/main" val="3156081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8B0051E-4324-42E1-A5CF-DD1F58377189}" type="datetime1">
              <a:rPr lang="it-IT" smtClean="0"/>
              <a:t>09/10/2017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3A86896-7F87-49B1-88C9-A7B31CD26A75}" type="slidenum">
              <a:rPr lang="it-IT" smtClean="0"/>
              <a:t>‹N›</a:t>
            </a:fld>
            <a:endParaRPr lang="it-IT"/>
          </a:p>
        </p:txBody>
      </p:sp>
    </p:spTree>
    <p:extLst>
      <p:ext uri="{BB962C8B-B14F-4D97-AF65-F5344CB8AC3E}">
        <p14:creationId xmlns:p14="http://schemas.microsoft.com/office/powerpoint/2010/main" val="307440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C078724-BE3B-435B-BB15-B8E0ABBC4E03}" type="datetime1">
              <a:rPr lang="it-IT" smtClean="0"/>
              <a:t>09/10/2017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3A86896-7F87-49B1-88C9-A7B31CD26A75}" type="slidenum">
              <a:rPr lang="it-IT" smtClean="0"/>
              <a:t>‹N›</a:t>
            </a:fld>
            <a:endParaRPr lang="it-IT"/>
          </a:p>
        </p:txBody>
      </p:sp>
    </p:spTree>
    <p:extLst>
      <p:ext uri="{BB962C8B-B14F-4D97-AF65-F5344CB8AC3E}">
        <p14:creationId xmlns:p14="http://schemas.microsoft.com/office/powerpoint/2010/main" val="2307960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968006A-CBA4-4A27-8132-E7AC2F3E94A4}" type="datetime1">
              <a:rPr lang="it-IT" smtClean="0"/>
              <a:t>09/10/2017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3A86896-7F87-49B1-88C9-A7B31CD26A75}" type="slidenum">
              <a:rPr lang="it-IT" smtClean="0"/>
              <a:t>‹N›</a:t>
            </a:fld>
            <a:endParaRPr lang="it-IT"/>
          </a:p>
        </p:txBody>
      </p:sp>
    </p:spTree>
    <p:extLst>
      <p:ext uri="{BB962C8B-B14F-4D97-AF65-F5344CB8AC3E}">
        <p14:creationId xmlns:p14="http://schemas.microsoft.com/office/powerpoint/2010/main" val="724469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7AF00E-0CC0-411F-B38E-2781CD198342}" type="datetime1">
              <a:rPr lang="it-IT" smtClean="0"/>
              <a:t>09/10/2017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A86896-7F87-49B1-88C9-A7B31CD26A75}" type="slidenum">
              <a:rPr lang="it-IT" smtClean="0"/>
              <a:t>‹N›</a:t>
            </a:fld>
            <a:endParaRPr lang="it-IT"/>
          </a:p>
        </p:txBody>
      </p:sp>
    </p:spTree>
    <p:extLst>
      <p:ext uri="{BB962C8B-B14F-4D97-AF65-F5344CB8AC3E}">
        <p14:creationId xmlns:p14="http://schemas.microsoft.com/office/powerpoint/2010/main" val="1526970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hyperlink" Target="http://wwwt.agenziaentrate.gov.it/mt/circolari/circolare_2_2012_fabbricati_rurali/Allegato_3-Allegato_tecnico.pdf" TargetMode="External"/><Relationship Id="rId4" Type="http://schemas.openxmlformats.org/officeDocument/2006/relationships/hyperlink" Target="http://www.agenziaentrate.gov.it/wps/content/nsilib/nsi/home/cosadevifare/aggiornare/fabbricati+rurali/modelli+e+istruzioni+fabbricati+rural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8" Type="http://schemas.openxmlformats.org/officeDocument/2006/relationships/hyperlink" Target="http://www.agenziaentrate.gov.it/wps/file/Nsilib/Nsi/Home/CosaDeviFare/Aggiornare/Fabbricati+rurali/Normativa+e+prassi+fabbricati+rurali/Articolo+3+comma+3+Decreto+Ministro+finanze+02011998+n28/Decreto+MinFin_n28_1998.pdf" TargetMode="External"/><Relationship Id="rId13" Type="http://schemas.openxmlformats.org/officeDocument/2006/relationships/hyperlink" Target="http://wwwt.agenziaentrate.gov.it/mt/circolari/circolare_2_2012_fabbricati_rurali/Circolare_n.2.2012-Fabbricati_rurali.pdf" TargetMode="External"/><Relationship Id="rId18" Type="http://schemas.openxmlformats.org/officeDocument/2006/relationships/hyperlink" Target="http://def.finanze.it/DocTribFrontend/getPrassiDetail.do?id=%7b582666F9-5CE4-4971-9653-D5947E414191%7d" TargetMode="External"/><Relationship Id="rId3" Type="http://schemas.openxmlformats.org/officeDocument/2006/relationships/image" Target="../media/image1.tiff"/><Relationship Id="rId7" Type="http://schemas.openxmlformats.org/officeDocument/2006/relationships/hyperlink" Target="http://www.agenziaentrate.gov.it/wps/file/Nsilib/Nsi/Home/CosaDeviFare/Aggiornare/Fabbricati+rurali/Normativa+e+prassi+fabbricati+rurali/Dl+06122011+n201/Dl201_2011_1.pdf" TargetMode="External"/><Relationship Id="rId12" Type="http://schemas.openxmlformats.org/officeDocument/2006/relationships/hyperlink" Target="http://def.finanze.it/DocTribFrontend/callRicAvanzataNormativa.do?js_enabled=1&amp;reset=y" TargetMode="External"/><Relationship Id="rId17" Type="http://schemas.openxmlformats.org/officeDocument/2006/relationships/hyperlink" Target="http://def.finanze.it/DocTribFrontend/getPrassiDetail.do?id=%7b0AF4E646-13FC-4EAF-840D-C02E7B2F403F%7d" TargetMode="External"/><Relationship Id="rId2" Type="http://schemas.openxmlformats.org/officeDocument/2006/relationships/notesSlide" Target="../notesSlides/notesSlide22.xml"/><Relationship Id="rId16" Type="http://schemas.openxmlformats.org/officeDocument/2006/relationships/hyperlink" Target="http://wwwt.agenziaentrate.gov.it/mt/circolari/circolare_2_2012_fabbricati_rurali/Allegato_3-Allegato_tecnico.pdf" TargetMode="External"/><Relationship Id="rId20" Type="http://schemas.openxmlformats.org/officeDocument/2006/relationships/hyperlink" Target="http://wwwt.agenziaentrate.gov.it/mt/circolari/circolari_2002/allegato_circolare_2_2002.pdf" TargetMode="External"/><Relationship Id="rId1" Type="http://schemas.openxmlformats.org/officeDocument/2006/relationships/slideLayout" Target="../slideLayouts/slideLayout1.xml"/><Relationship Id="rId6" Type="http://schemas.openxmlformats.org/officeDocument/2006/relationships/hyperlink" Target="http://www.agenziaentrate.gov.it/wps/file/Nsilib/Nsi/Home/CosaDeviFare/Aggiornare/Fabbricati+rurali/Normativa+e+prassi+fabbricati+rurali/Dl+29122011+n216/DL+216-2011.pdf" TargetMode="External"/><Relationship Id="rId11" Type="http://schemas.openxmlformats.org/officeDocument/2006/relationships/hyperlink" Target="http://www.agenziaentrate.gov.it/wps/file/Nsilib/Nsi/Home/CosaDeviFare/Aggiornare/Fabbricati+rurali/Normativa+e+prassi+fabbricati+rurali/Decreto+Ministero+lavori+pubblici+02081969/Decreto+MinLavPub_2_ago_1969.pdf" TargetMode="External"/><Relationship Id="rId5" Type="http://schemas.openxmlformats.org/officeDocument/2006/relationships/hyperlink" Target="http://www.agenziaentrate.gov.it/wps/file/Nsilib/Nsi/Home/CosaDeviFare/Aggiornare/Fabbricati+rurali/Normativa+e+prassi+fabbricati+rurali/Dl+06072012+n95/DL_95_6luglio2012.pdf" TargetMode="External"/><Relationship Id="rId15" Type="http://schemas.openxmlformats.org/officeDocument/2006/relationships/hyperlink" Target="http://wwwt.agenziaentrate.gov.it/mt/circolari/circolare_2_2012_fabbricati_rurali/Allegato_2-Richiesta_cancellazione.pdf" TargetMode="External"/><Relationship Id="rId10" Type="http://schemas.openxmlformats.org/officeDocument/2006/relationships/hyperlink" Target="http://www.agenziaentrate.gov.it/wps/file/Nsilib/Nsi/Home/CosaDeviFare/Aggiornare/Fabbricati+rurali/Normativa+e+prassi+fabbricati+rurali/Articolo+9+Dl+30121993+n557/art_9_dl_557_1993.pdf" TargetMode="External"/><Relationship Id="rId19" Type="http://schemas.openxmlformats.org/officeDocument/2006/relationships/hyperlink" Target="http://wwwt.agenziaentrate.gov.it/mt/circolari/circolari_2002/Circolare%202_2002.pdf" TargetMode="External"/><Relationship Id="rId4" Type="http://schemas.openxmlformats.org/officeDocument/2006/relationships/hyperlink" Target="http://www.agenziaentrate.gov.it/wps/file/Nsilib/Nsi/Home/CosaDeviFare/Aggiornare/Fabbricati+rurali/Normativa+e+prassi+fabbricati+rurali/Decreto+Ministro+Economia+e+Finanze+26072012/Decreto+del+26_07_2012+-+Min.+Economia+e+Finanze.pdf" TargetMode="External"/><Relationship Id="rId9" Type="http://schemas.openxmlformats.org/officeDocument/2006/relationships/hyperlink" Target="http://www.agenziaentrate.gov.it/wps/file/Nsilib/Nsi/Home/CosaDeviFare/Aggiornare/Fabbricati+rurali/Normativa+e+prassi+fabbricati+rurali/Articolo+13+Dlgs+18121997+n472/Dl472_1997.pdf" TargetMode="External"/><Relationship Id="rId14" Type="http://schemas.openxmlformats.org/officeDocument/2006/relationships/hyperlink" Target="http://wwwt.agenziaentrate.gov.it/mt/circolari/circolare_2_2012_fabbricati_rurali/Allegato_1-Richiesta_iscrizione.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cnpri54h29i804y\Desktop\logo.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3048000" cy="719137"/>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611560" y="2060848"/>
            <a:ext cx="8136904" cy="646331"/>
          </a:xfrm>
          <a:prstGeom prst="rect">
            <a:avLst/>
          </a:prstGeom>
          <a:noFill/>
        </p:spPr>
        <p:txBody>
          <a:bodyPr wrap="square" rtlCol="0">
            <a:spAutoFit/>
          </a:bodyPr>
          <a:lstStyle/>
          <a:p>
            <a:pPr marL="342900" indent="-342900">
              <a:buFont typeface="+mj-lt"/>
              <a:buAutoNum type="arabicPeriod"/>
            </a:pPr>
            <a:endParaRPr lang="it-IT" dirty="0" smtClean="0"/>
          </a:p>
          <a:p>
            <a:pPr marL="342900" indent="-342900">
              <a:buFont typeface="+mj-lt"/>
              <a:buAutoNum type="arabicPeriod"/>
            </a:pPr>
            <a:endParaRPr lang="it-IT" dirty="0"/>
          </a:p>
        </p:txBody>
      </p:sp>
      <p:sp>
        <p:nvSpPr>
          <p:cNvPr id="3" name="CasellaDiTesto 2"/>
          <p:cNvSpPr txBox="1"/>
          <p:nvPr/>
        </p:nvSpPr>
        <p:spPr>
          <a:xfrm>
            <a:off x="300943" y="2959483"/>
            <a:ext cx="8352928" cy="1015663"/>
          </a:xfrm>
          <a:prstGeom prst="rect">
            <a:avLst/>
          </a:prstGeom>
          <a:noFill/>
        </p:spPr>
        <p:txBody>
          <a:bodyPr wrap="square" rtlCol="0">
            <a:spAutoFit/>
          </a:bodyPr>
          <a:lstStyle/>
          <a:p>
            <a:pPr algn="ctr"/>
            <a:r>
              <a:rPr lang="it-IT" dirty="0"/>
              <a:t>INCONTRO CON</a:t>
            </a:r>
            <a:br>
              <a:rPr lang="it-IT" dirty="0"/>
            </a:br>
            <a:r>
              <a:rPr lang="it-IT" b="1" dirty="0"/>
              <a:t> IL COLLEGIO DEI GEOMETRI E DEI GEOMETRI LAUREATI DELLA PROVINCIA DI CHIETI</a:t>
            </a:r>
            <a:r>
              <a:rPr lang="it-IT" dirty="0"/>
              <a:t/>
            </a:r>
            <a:br>
              <a:rPr lang="it-IT" dirty="0"/>
            </a:br>
            <a:r>
              <a:rPr lang="it-IT" sz="2400" b="1" dirty="0"/>
              <a:t>PROBLEMATICHE FABBRICATI RURALI</a:t>
            </a:r>
            <a:endParaRPr lang="it-IT" dirty="0"/>
          </a:p>
        </p:txBody>
      </p:sp>
      <p:sp>
        <p:nvSpPr>
          <p:cNvPr id="5" name="CasellaDiTesto 4"/>
          <p:cNvSpPr txBox="1"/>
          <p:nvPr/>
        </p:nvSpPr>
        <p:spPr>
          <a:xfrm>
            <a:off x="300943" y="1300655"/>
            <a:ext cx="3262064" cy="984885"/>
          </a:xfrm>
          <a:prstGeom prst="rect">
            <a:avLst/>
          </a:prstGeom>
          <a:noFill/>
        </p:spPr>
        <p:txBody>
          <a:bodyPr wrap="square" rtlCol="0">
            <a:spAutoFit/>
          </a:bodyPr>
          <a:lstStyle/>
          <a:p>
            <a:pPr algn="ctr"/>
            <a:r>
              <a:rPr lang="it-IT" sz="1400" b="1" dirty="0" smtClean="0"/>
              <a:t>DIREZIONE PROVINCIALE DI CHIETI</a:t>
            </a:r>
          </a:p>
          <a:p>
            <a:pPr algn="ctr"/>
            <a:r>
              <a:rPr lang="it-IT" sz="1400" b="1" dirty="0" smtClean="0"/>
              <a:t>GESTIONE BANCHE DATI E </a:t>
            </a:r>
          </a:p>
          <a:p>
            <a:pPr algn="ctr"/>
            <a:r>
              <a:rPr lang="it-IT" sz="1400" b="1" dirty="0" smtClean="0"/>
              <a:t>SERVIZI CATASTALI</a:t>
            </a:r>
          </a:p>
          <a:p>
            <a:pPr algn="ctr"/>
            <a:endParaRPr lang="it-IT" sz="1600" dirty="0"/>
          </a:p>
        </p:txBody>
      </p:sp>
    </p:spTree>
    <p:extLst>
      <p:ext uri="{BB962C8B-B14F-4D97-AF65-F5344CB8AC3E}">
        <p14:creationId xmlns:p14="http://schemas.microsoft.com/office/powerpoint/2010/main" val="19995800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716016" y="291336"/>
            <a:ext cx="3813339" cy="1049432"/>
          </a:xfrm>
        </p:spPr>
        <p:txBody>
          <a:bodyPr>
            <a:normAutofit/>
          </a:bodyPr>
          <a:lstStyle/>
          <a:p>
            <a:r>
              <a:rPr lang="it-IT" sz="1400" dirty="0" smtClean="0"/>
              <a:t>INCONTRO CON</a:t>
            </a:r>
            <a:br>
              <a:rPr lang="it-IT" sz="1400" dirty="0" smtClean="0"/>
            </a:br>
            <a:r>
              <a:rPr lang="it-IT" sz="1400" dirty="0" smtClean="0"/>
              <a:t> IL COLLEGIO DEI GEOMETRI E DEI GEOMETRI LAUREATI DELLA PROVINCIA DI CHIETI</a:t>
            </a:r>
            <a:br>
              <a:rPr lang="it-IT" sz="1400" dirty="0" smtClean="0"/>
            </a:br>
            <a:r>
              <a:rPr lang="it-IT" sz="1800" b="1" dirty="0" smtClean="0"/>
              <a:t>PROBLEMATICHE FABBRICATI RURALI</a:t>
            </a:r>
            <a:endParaRPr lang="it-IT" sz="1800" b="1" dirty="0"/>
          </a:p>
        </p:txBody>
      </p:sp>
      <p:pic>
        <p:nvPicPr>
          <p:cNvPr id="1026" name="Picture 2" descr="C:\Users\rcnpri54h29i804y\Desktop\logo.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3048000" cy="719137"/>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611560" y="1556792"/>
            <a:ext cx="8136904" cy="2677656"/>
          </a:xfrm>
          <a:prstGeom prst="rect">
            <a:avLst/>
          </a:prstGeom>
          <a:noFill/>
        </p:spPr>
        <p:txBody>
          <a:bodyPr wrap="square" rtlCol="0">
            <a:spAutoFit/>
          </a:bodyPr>
          <a:lstStyle/>
          <a:p>
            <a:r>
              <a:rPr lang="it-IT" sz="2400" b="1" dirty="0" smtClean="0"/>
              <a:t>3. FORME DI ELUSIONE FISCALE CON GLI ATTI CATASTALI</a:t>
            </a:r>
          </a:p>
          <a:p>
            <a:r>
              <a:rPr lang="it-IT" b="1" dirty="0" smtClean="0"/>
              <a:t>3.1 Corti particolarmente estese</a:t>
            </a:r>
          </a:p>
          <a:p>
            <a:r>
              <a:rPr lang="it-IT" b="1" dirty="0" smtClean="0"/>
              <a:t>3.2 </a:t>
            </a:r>
            <a:r>
              <a:rPr lang="it-IT" b="1" dirty="0"/>
              <a:t>Posti auto quali pertinenze di </a:t>
            </a:r>
            <a:r>
              <a:rPr lang="it-IT" b="1" dirty="0" smtClean="0"/>
              <a:t>abitazioni</a:t>
            </a:r>
          </a:p>
          <a:p>
            <a:r>
              <a:rPr lang="it-IT" b="1" dirty="0" smtClean="0"/>
              <a:t>3.3 </a:t>
            </a:r>
            <a:r>
              <a:rPr lang="it-IT" b="1" dirty="0"/>
              <a:t>Fusione di 2 U.I.U. </a:t>
            </a:r>
            <a:r>
              <a:rPr lang="it-IT" b="1" dirty="0" smtClean="0"/>
              <a:t>abitative con </a:t>
            </a:r>
            <a:r>
              <a:rPr lang="it-IT" b="1" dirty="0"/>
              <a:t>autonomia funzionale e </a:t>
            </a:r>
            <a:r>
              <a:rPr lang="it-IT" b="1" dirty="0" smtClean="0"/>
              <a:t>reddituale</a:t>
            </a:r>
          </a:p>
          <a:p>
            <a:r>
              <a:rPr lang="it-IT" b="1" dirty="0" smtClean="0"/>
              <a:t>3.4 Variazioni di destinazioni d’uso: C2 in C6 o C6 in C2</a:t>
            </a:r>
          </a:p>
          <a:p>
            <a:r>
              <a:rPr lang="it-IT" b="1" dirty="0" smtClean="0"/>
              <a:t>3.5 Pertinenze abitative particolarmente estese</a:t>
            </a:r>
          </a:p>
          <a:p>
            <a:endParaRPr lang="it-IT" b="1" dirty="0"/>
          </a:p>
          <a:p>
            <a:endParaRPr lang="it-IT" b="1" dirty="0" smtClean="0"/>
          </a:p>
          <a:p>
            <a:pPr marL="342900" indent="-342900">
              <a:buFont typeface="+mj-lt"/>
              <a:buAutoNum type="arabicPeriod"/>
            </a:pPr>
            <a:endParaRPr lang="it-IT" dirty="0"/>
          </a:p>
        </p:txBody>
      </p:sp>
    </p:spTree>
    <p:extLst>
      <p:ext uri="{BB962C8B-B14F-4D97-AF65-F5344CB8AC3E}">
        <p14:creationId xmlns:p14="http://schemas.microsoft.com/office/powerpoint/2010/main" val="1108715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716016" y="291336"/>
            <a:ext cx="3813339" cy="1049432"/>
          </a:xfrm>
        </p:spPr>
        <p:txBody>
          <a:bodyPr>
            <a:normAutofit/>
          </a:bodyPr>
          <a:lstStyle/>
          <a:p>
            <a:r>
              <a:rPr lang="it-IT" sz="1400" dirty="0" smtClean="0"/>
              <a:t>INCONTRO CON</a:t>
            </a:r>
            <a:br>
              <a:rPr lang="it-IT" sz="1400" dirty="0" smtClean="0"/>
            </a:br>
            <a:r>
              <a:rPr lang="it-IT" sz="1400" dirty="0" smtClean="0"/>
              <a:t> IL COLLEGIO DEI GEOMETRI E DEI GEOMETRI LAUREATI DELLA PROVINCIA DI CHIETI</a:t>
            </a:r>
            <a:br>
              <a:rPr lang="it-IT" sz="1400" dirty="0" smtClean="0"/>
            </a:br>
            <a:r>
              <a:rPr lang="it-IT" sz="1800" b="1" dirty="0" smtClean="0"/>
              <a:t>PROBLEMATICHE FABBRICATI RURALI</a:t>
            </a:r>
            <a:endParaRPr lang="it-IT" sz="1800" b="1" dirty="0"/>
          </a:p>
        </p:txBody>
      </p:sp>
      <p:pic>
        <p:nvPicPr>
          <p:cNvPr id="1026" name="Picture 2" descr="C:\Users\rcnpri54h29i804y\Desktop\logo.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3048000" cy="719137"/>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611560" y="1556792"/>
            <a:ext cx="8136904" cy="1569660"/>
          </a:xfrm>
          <a:prstGeom prst="rect">
            <a:avLst/>
          </a:prstGeom>
          <a:noFill/>
        </p:spPr>
        <p:txBody>
          <a:bodyPr wrap="square" rtlCol="0">
            <a:spAutoFit/>
          </a:bodyPr>
          <a:lstStyle/>
          <a:p>
            <a:r>
              <a:rPr lang="it-IT" sz="2400" b="1" dirty="0" smtClean="0"/>
              <a:t>3. FORME DI ELUSIONE FISCALE CON GLI ATTI CATASTALI</a:t>
            </a:r>
          </a:p>
          <a:p>
            <a:r>
              <a:rPr lang="it-IT" b="1" dirty="0" smtClean="0"/>
              <a:t>3.2 </a:t>
            </a:r>
            <a:r>
              <a:rPr lang="it-IT" b="1" dirty="0"/>
              <a:t>Posti auto quali pertinenze di </a:t>
            </a:r>
            <a:r>
              <a:rPr lang="it-IT" b="1" dirty="0" smtClean="0"/>
              <a:t>abitazioni</a:t>
            </a:r>
          </a:p>
          <a:p>
            <a:endParaRPr lang="it-IT" b="1" dirty="0"/>
          </a:p>
          <a:p>
            <a:endParaRPr lang="it-IT" b="1" dirty="0" smtClean="0"/>
          </a:p>
          <a:p>
            <a:pPr marL="342900" indent="-342900">
              <a:buFont typeface="+mj-lt"/>
              <a:buAutoNum type="arabicPeriod"/>
            </a:pPr>
            <a:endParaRPr lang="it-IT" dirty="0"/>
          </a:p>
        </p:txBody>
      </p:sp>
      <p:pic>
        <p:nvPicPr>
          <p:cNvPr id="307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420" r="10009" b="21091"/>
          <a:stretch/>
        </p:blipFill>
        <p:spPr bwMode="auto">
          <a:xfrm>
            <a:off x="3059832" y="2333804"/>
            <a:ext cx="4300039" cy="4270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0747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716016" y="291336"/>
            <a:ext cx="3813339" cy="1049432"/>
          </a:xfrm>
        </p:spPr>
        <p:txBody>
          <a:bodyPr>
            <a:normAutofit/>
          </a:bodyPr>
          <a:lstStyle/>
          <a:p>
            <a:r>
              <a:rPr lang="it-IT" sz="1400" dirty="0" smtClean="0"/>
              <a:t>INCONTRO CON</a:t>
            </a:r>
            <a:br>
              <a:rPr lang="it-IT" sz="1400" dirty="0" smtClean="0"/>
            </a:br>
            <a:r>
              <a:rPr lang="it-IT" sz="1400" dirty="0" smtClean="0"/>
              <a:t> IL COLLEGIO DEI GEOMETRI E DEI GEOMETRI LAUREATI DELLA PROVINCIA DI CHIETI</a:t>
            </a:r>
            <a:br>
              <a:rPr lang="it-IT" sz="1400" dirty="0" smtClean="0"/>
            </a:br>
            <a:r>
              <a:rPr lang="it-IT" sz="1800" b="1" dirty="0" smtClean="0"/>
              <a:t>PROBLEMATICHE FABBRICATI RURALI</a:t>
            </a:r>
            <a:endParaRPr lang="it-IT" sz="1800" b="1" dirty="0"/>
          </a:p>
        </p:txBody>
      </p:sp>
      <p:pic>
        <p:nvPicPr>
          <p:cNvPr id="1026" name="Picture 2" descr="C:\Users\rcnpri54h29i804y\Desktop\logo.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3048000" cy="719137"/>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323528" y="1325703"/>
            <a:ext cx="7920880" cy="1200329"/>
          </a:xfrm>
          <a:prstGeom prst="rect">
            <a:avLst/>
          </a:prstGeom>
          <a:noFill/>
        </p:spPr>
        <p:txBody>
          <a:bodyPr wrap="square" rtlCol="0">
            <a:spAutoFit/>
          </a:bodyPr>
          <a:lstStyle/>
          <a:p>
            <a:r>
              <a:rPr lang="it-IT" b="1" dirty="0" smtClean="0"/>
              <a:t>3.3 Fusione di 2 U.I.U.  </a:t>
            </a:r>
            <a:r>
              <a:rPr lang="it-IT" b="1" dirty="0"/>
              <a:t>a</a:t>
            </a:r>
            <a:r>
              <a:rPr lang="it-IT" b="1" dirty="0" smtClean="0"/>
              <a:t>bitative con autonomia funzionale e reddituale</a:t>
            </a:r>
          </a:p>
          <a:p>
            <a:endParaRPr lang="it-IT" b="1" dirty="0"/>
          </a:p>
          <a:p>
            <a:endParaRPr lang="it-IT" b="1" dirty="0" smtClean="0"/>
          </a:p>
          <a:p>
            <a:pPr marL="342900" indent="-342900">
              <a:buFont typeface="+mj-lt"/>
              <a:buAutoNum type="arabicPeriod"/>
            </a:pPr>
            <a:endParaRPr lang="it-IT" dirty="0"/>
          </a:p>
        </p:txBody>
      </p:sp>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51045" y="1716861"/>
            <a:ext cx="3303575" cy="5022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14265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716016" y="291336"/>
            <a:ext cx="3813339" cy="1049432"/>
          </a:xfrm>
        </p:spPr>
        <p:txBody>
          <a:bodyPr>
            <a:normAutofit/>
          </a:bodyPr>
          <a:lstStyle/>
          <a:p>
            <a:r>
              <a:rPr lang="it-IT" sz="1400" dirty="0" smtClean="0"/>
              <a:t>INCONTRO CON</a:t>
            </a:r>
            <a:br>
              <a:rPr lang="it-IT" sz="1400" dirty="0" smtClean="0"/>
            </a:br>
            <a:r>
              <a:rPr lang="it-IT" sz="1400" dirty="0" smtClean="0"/>
              <a:t> IL COLLEGIO DEI GEOMETRI E DEI GEOMETRI LAUREATI DELLA PROVINCIA DI CHIETI</a:t>
            </a:r>
            <a:br>
              <a:rPr lang="it-IT" sz="1400" dirty="0" smtClean="0"/>
            </a:br>
            <a:r>
              <a:rPr lang="it-IT" sz="1800" b="1" dirty="0" smtClean="0"/>
              <a:t>PROBLEMATICHE FABBRICATI RURALI</a:t>
            </a:r>
            <a:endParaRPr lang="it-IT" sz="1800" b="1" dirty="0"/>
          </a:p>
        </p:txBody>
      </p:sp>
      <p:pic>
        <p:nvPicPr>
          <p:cNvPr id="1026" name="Picture 2" descr="C:\Users\rcnpri54h29i804y\Desktop\logo.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3048000" cy="719137"/>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323528" y="1325703"/>
            <a:ext cx="7920880" cy="1200329"/>
          </a:xfrm>
          <a:prstGeom prst="rect">
            <a:avLst/>
          </a:prstGeom>
          <a:noFill/>
        </p:spPr>
        <p:txBody>
          <a:bodyPr wrap="square" rtlCol="0">
            <a:spAutoFit/>
          </a:bodyPr>
          <a:lstStyle/>
          <a:p>
            <a:r>
              <a:rPr lang="it-IT" b="1" dirty="0" smtClean="0"/>
              <a:t>3.3 Fusione di 3 U.I.U. con autonomia funzionale e reddituale</a:t>
            </a:r>
          </a:p>
          <a:p>
            <a:endParaRPr lang="it-IT" b="1" dirty="0"/>
          </a:p>
          <a:p>
            <a:endParaRPr lang="it-IT" b="1" dirty="0" smtClean="0"/>
          </a:p>
          <a:p>
            <a:pPr marL="342900" indent="-342900">
              <a:buFont typeface="+mj-lt"/>
              <a:buAutoNum type="arabicPeriod"/>
            </a:pPr>
            <a:endParaRPr lang="it-IT" dirty="0"/>
          </a:p>
        </p:txBody>
      </p:sp>
      <p:pic>
        <p:nvPicPr>
          <p:cNvPr id="3" name="Immagin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4445" y="1917022"/>
            <a:ext cx="5472608" cy="4180634"/>
          </a:xfrm>
          <a:prstGeom prst="rect">
            <a:avLst/>
          </a:prstGeom>
        </p:spPr>
      </p:pic>
      <p:sp>
        <p:nvSpPr>
          <p:cNvPr id="6" name="CasellaDiTesto 5"/>
          <p:cNvSpPr txBox="1"/>
          <p:nvPr/>
        </p:nvSpPr>
        <p:spPr>
          <a:xfrm>
            <a:off x="4045131" y="3375732"/>
            <a:ext cx="1763486" cy="369332"/>
          </a:xfrm>
          <a:prstGeom prst="rect">
            <a:avLst/>
          </a:prstGeom>
          <a:noFill/>
        </p:spPr>
        <p:txBody>
          <a:bodyPr wrap="square" rtlCol="0">
            <a:spAutoFit/>
          </a:bodyPr>
          <a:lstStyle/>
          <a:p>
            <a:r>
              <a:rPr lang="it-IT" dirty="0" smtClean="0"/>
              <a:t>AUTORIMESSA</a:t>
            </a:r>
            <a:endParaRPr lang="it-IT" dirty="0"/>
          </a:p>
        </p:txBody>
      </p:sp>
    </p:spTree>
    <p:extLst>
      <p:ext uri="{BB962C8B-B14F-4D97-AF65-F5344CB8AC3E}">
        <p14:creationId xmlns:p14="http://schemas.microsoft.com/office/powerpoint/2010/main" val="23486905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716016" y="291336"/>
            <a:ext cx="3813339" cy="1049432"/>
          </a:xfrm>
        </p:spPr>
        <p:txBody>
          <a:bodyPr>
            <a:normAutofit/>
          </a:bodyPr>
          <a:lstStyle/>
          <a:p>
            <a:r>
              <a:rPr lang="it-IT" sz="1400" dirty="0" smtClean="0"/>
              <a:t>INCONTRO CON</a:t>
            </a:r>
            <a:br>
              <a:rPr lang="it-IT" sz="1400" dirty="0" smtClean="0"/>
            </a:br>
            <a:r>
              <a:rPr lang="it-IT" sz="1400" dirty="0" smtClean="0"/>
              <a:t> IL COLLEGIO DEI GEOMETRI E DEI GEOMETRI LAUREATI DELLA PROVINCIA DI CHIETI</a:t>
            </a:r>
            <a:br>
              <a:rPr lang="it-IT" sz="1400" dirty="0" smtClean="0"/>
            </a:br>
            <a:r>
              <a:rPr lang="it-IT" sz="1800" b="1" dirty="0" smtClean="0"/>
              <a:t>PROBLEMATICHE FABBRICATI RURALI</a:t>
            </a:r>
            <a:endParaRPr lang="it-IT" sz="1800" b="1" dirty="0"/>
          </a:p>
        </p:txBody>
      </p:sp>
      <p:pic>
        <p:nvPicPr>
          <p:cNvPr id="1026" name="Picture 2" descr="C:\Users\rcnpri54h29i804y\Desktop\logo.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3048000" cy="719137"/>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515766" y="1340296"/>
            <a:ext cx="8136904" cy="738664"/>
          </a:xfrm>
          <a:prstGeom prst="rect">
            <a:avLst/>
          </a:prstGeom>
          <a:noFill/>
        </p:spPr>
        <p:txBody>
          <a:bodyPr wrap="square" rtlCol="0">
            <a:spAutoFit/>
          </a:bodyPr>
          <a:lstStyle/>
          <a:p>
            <a:r>
              <a:rPr lang="it-IT" sz="2400" b="1" dirty="0" smtClean="0"/>
              <a:t>3. FORME DI ELUSIONE FISCALE CON GLI ATTI CATASTALI</a:t>
            </a:r>
          </a:p>
          <a:p>
            <a:r>
              <a:rPr lang="it-IT" b="1" dirty="0" smtClean="0"/>
              <a:t>3.4 Variazioni di destinazioni d’uso: C2 in C6 o C6 in C2</a:t>
            </a:r>
            <a:endParaRPr lang="it-IT" dirty="0"/>
          </a:p>
        </p:txBody>
      </p:sp>
      <p:pic>
        <p:nvPicPr>
          <p:cNvPr id="3" name="Immagine 2"/>
          <p:cNvPicPr>
            <a:picLocks noChangeAspect="1"/>
          </p:cNvPicPr>
          <p:nvPr/>
        </p:nvPicPr>
        <p:blipFill rotWithShape="1">
          <a:blip r:embed="rId4" cstate="print">
            <a:extLst>
              <a:ext uri="{28A0092B-C50C-407E-A947-70E740481C1C}">
                <a14:useLocalDpi xmlns:a14="http://schemas.microsoft.com/office/drawing/2010/main" val="0"/>
              </a:ext>
            </a:extLst>
          </a:blip>
          <a:srcRect t="6646" b="14121"/>
          <a:stretch/>
        </p:blipFill>
        <p:spPr>
          <a:xfrm>
            <a:off x="1402080" y="2079377"/>
            <a:ext cx="6193633" cy="4678474"/>
          </a:xfrm>
          <a:prstGeom prst="rect">
            <a:avLst/>
          </a:prstGeom>
        </p:spPr>
      </p:pic>
    </p:spTree>
    <p:extLst>
      <p:ext uri="{BB962C8B-B14F-4D97-AF65-F5344CB8AC3E}">
        <p14:creationId xmlns:p14="http://schemas.microsoft.com/office/powerpoint/2010/main" val="12460820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716016" y="291336"/>
            <a:ext cx="3813339" cy="1049432"/>
          </a:xfrm>
        </p:spPr>
        <p:txBody>
          <a:bodyPr>
            <a:normAutofit/>
          </a:bodyPr>
          <a:lstStyle/>
          <a:p>
            <a:r>
              <a:rPr lang="it-IT" sz="1400" dirty="0" smtClean="0"/>
              <a:t>INCONTRO CON</a:t>
            </a:r>
            <a:br>
              <a:rPr lang="it-IT" sz="1400" dirty="0" smtClean="0"/>
            </a:br>
            <a:r>
              <a:rPr lang="it-IT" sz="1400" dirty="0" smtClean="0"/>
              <a:t> IL COLLEGIO DEI GEOMETRI E DEI GEOMETRI LAUREATI DELLA PROVINCIA DI CHIETI</a:t>
            </a:r>
            <a:br>
              <a:rPr lang="it-IT" sz="1400" dirty="0" smtClean="0"/>
            </a:br>
            <a:r>
              <a:rPr lang="it-IT" sz="1800" b="1" dirty="0" smtClean="0"/>
              <a:t>PROBLEMATICHE FABBRICATI RURALI</a:t>
            </a:r>
            <a:endParaRPr lang="it-IT" sz="1800" b="1" dirty="0"/>
          </a:p>
        </p:txBody>
      </p:sp>
      <p:pic>
        <p:nvPicPr>
          <p:cNvPr id="1026" name="Picture 2" descr="C:\Users\rcnpri54h29i804y\Desktop\logo.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3048000" cy="719137"/>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614620" y="1268760"/>
            <a:ext cx="8136904" cy="1200329"/>
          </a:xfrm>
          <a:prstGeom prst="rect">
            <a:avLst/>
          </a:prstGeom>
          <a:noFill/>
        </p:spPr>
        <p:txBody>
          <a:bodyPr wrap="square" rtlCol="0">
            <a:spAutoFit/>
          </a:bodyPr>
          <a:lstStyle/>
          <a:p>
            <a:r>
              <a:rPr lang="it-IT" b="1" dirty="0" smtClean="0"/>
              <a:t>3.5 Pertinenze abitative particolarmente estese</a:t>
            </a:r>
          </a:p>
          <a:p>
            <a:endParaRPr lang="it-IT" b="1" dirty="0"/>
          </a:p>
          <a:p>
            <a:endParaRPr lang="it-IT" b="1" dirty="0" smtClean="0"/>
          </a:p>
          <a:p>
            <a:pPr marL="342900" indent="-342900">
              <a:buFont typeface="+mj-lt"/>
              <a:buAutoNum type="arabicPeriod"/>
            </a:pPr>
            <a:endParaRPr lang="it-IT" dirty="0"/>
          </a:p>
        </p:txBody>
      </p:sp>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6221" y="1755988"/>
            <a:ext cx="4176464" cy="4949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97438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716016" y="291336"/>
            <a:ext cx="3813339" cy="1049432"/>
          </a:xfrm>
        </p:spPr>
        <p:txBody>
          <a:bodyPr>
            <a:normAutofit/>
          </a:bodyPr>
          <a:lstStyle/>
          <a:p>
            <a:r>
              <a:rPr lang="it-IT" sz="1400" dirty="0" smtClean="0"/>
              <a:t>INCONTRO CON</a:t>
            </a:r>
            <a:br>
              <a:rPr lang="it-IT" sz="1400" dirty="0" smtClean="0"/>
            </a:br>
            <a:r>
              <a:rPr lang="it-IT" sz="1400" dirty="0" smtClean="0"/>
              <a:t> IL COLLEGIO DEI GEOMETRI E DEI GEOMETRI LAUREATI DELLA PROVINCIA DI CHIETI</a:t>
            </a:r>
            <a:br>
              <a:rPr lang="it-IT" sz="1400" dirty="0" smtClean="0"/>
            </a:br>
            <a:r>
              <a:rPr lang="it-IT" sz="1800" b="1" dirty="0" smtClean="0"/>
              <a:t>PROBLEMATICHE FABBRICATI RURALI</a:t>
            </a:r>
            <a:endParaRPr lang="it-IT" sz="1800" b="1" dirty="0"/>
          </a:p>
        </p:txBody>
      </p:sp>
      <p:pic>
        <p:nvPicPr>
          <p:cNvPr id="1026" name="Picture 2" descr="C:\Users\rcnpri54h29i804y\Desktop\logo.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3048000" cy="719137"/>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611560" y="2060848"/>
            <a:ext cx="8136904" cy="4462760"/>
          </a:xfrm>
          <a:prstGeom prst="rect">
            <a:avLst/>
          </a:prstGeom>
          <a:noFill/>
        </p:spPr>
        <p:txBody>
          <a:bodyPr wrap="square" rtlCol="0">
            <a:spAutoFit/>
          </a:bodyPr>
          <a:lstStyle/>
          <a:p>
            <a:r>
              <a:rPr lang="it-IT" sz="3200" dirty="0" smtClean="0">
                <a:solidFill>
                  <a:srgbClr val="FF0000"/>
                </a:solidFill>
              </a:rPr>
              <a:t>TEMI TRATTATI:</a:t>
            </a:r>
          </a:p>
          <a:p>
            <a:pPr marL="342900" indent="-342900">
              <a:buFont typeface="+mj-lt"/>
              <a:buAutoNum type="arabicPeriod"/>
            </a:pPr>
            <a:r>
              <a:rPr lang="it-IT" sz="2400" dirty="0">
                <a:solidFill>
                  <a:schemeClr val="bg1">
                    <a:lumMod val="50000"/>
                  </a:schemeClr>
                </a:solidFill>
              </a:rPr>
              <a:t>CRITICITA’ ACCETTAZIONE ATTI DI AGGIORNAMENTO</a:t>
            </a:r>
          </a:p>
          <a:p>
            <a:pPr marL="342900" indent="-342900">
              <a:buFont typeface="+mj-lt"/>
              <a:buAutoNum type="arabicPeriod"/>
            </a:pPr>
            <a:r>
              <a:rPr lang="it-IT" sz="2400" dirty="0">
                <a:solidFill>
                  <a:schemeClr val="bg1">
                    <a:lumMod val="50000"/>
                  </a:schemeClr>
                </a:solidFill>
              </a:rPr>
              <a:t>CASI CON CONFLITTI TRA ATTI DI AGGIORNAMENTO</a:t>
            </a:r>
          </a:p>
          <a:p>
            <a:pPr marL="342900" indent="-342900">
              <a:buFont typeface="+mj-lt"/>
              <a:buAutoNum type="arabicPeriod"/>
            </a:pPr>
            <a:r>
              <a:rPr lang="it-IT" sz="2400" dirty="0">
                <a:solidFill>
                  <a:schemeClr val="bg1">
                    <a:lumMod val="50000"/>
                  </a:schemeClr>
                </a:solidFill>
              </a:rPr>
              <a:t>FORME DI ELUSIONE FISCALE CON GLI ATTI CATASTALI</a:t>
            </a:r>
          </a:p>
          <a:p>
            <a:pPr marL="342900" indent="-342900">
              <a:buFont typeface="+mj-lt"/>
              <a:buAutoNum type="arabicPeriod"/>
            </a:pPr>
            <a:r>
              <a:rPr lang="it-IT" sz="2400" dirty="0"/>
              <a:t>I FABBRICATI RURALI: ISTRUZIONI E MODALITA</a:t>
            </a:r>
            <a:r>
              <a:rPr lang="it-IT" sz="2400" dirty="0" smtClean="0"/>
              <a:t>’ OPERATIVE</a:t>
            </a:r>
            <a:endParaRPr lang="it-IT" sz="2400" dirty="0"/>
          </a:p>
          <a:p>
            <a:pPr marL="342900" indent="-342900">
              <a:buFont typeface="+mj-lt"/>
              <a:buAutoNum type="arabicPeriod"/>
            </a:pPr>
            <a:r>
              <a:rPr lang="it-IT" sz="2400" dirty="0">
                <a:solidFill>
                  <a:schemeClr val="bg1">
                    <a:lumMod val="50000"/>
                  </a:schemeClr>
                </a:solidFill>
              </a:rPr>
              <a:t>LE SEGNALAZIONI (Risposta alla richiesta di informazioni)</a:t>
            </a:r>
          </a:p>
          <a:p>
            <a:pPr marL="342900" indent="-342900">
              <a:buFont typeface="+mj-lt"/>
              <a:buAutoNum type="arabicPeriod"/>
            </a:pPr>
            <a:r>
              <a:rPr lang="it-IT" sz="2400" dirty="0">
                <a:solidFill>
                  <a:schemeClr val="bg1">
                    <a:lumMod val="50000"/>
                  </a:schemeClr>
                </a:solidFill>
              </a:rPr>
              <a:t>TERMINI PER I FABBRICATI RURALI</a:t>
            </a:r>
          </a:p>
          <a:p>
            <a:pPr marL="342900" indent="-342900">
              <a:buFont typeface="+mj-lt"/>
              <a:buAutoNum type="arabicPeriod"/>
            </a:pPr>
            <a:r>
              <a:rPr lang="it-IT" sz="2400" dirty="0">
                <a:solidFill>
                  <a:schemeClr val="bg1">
                    <a:lumMod val="50000"/>
                  </a:schemeClr>
                </a:solidFill>
              </a:rPr>
              <a:t>PROFILI SANZIONATORI</a:t>
            </a:r>
          </a:p>
          <a:p>
            <a:pPr marL="342900" indent="-342900">
              <a:buFont typeface="+mj-lt"/>
              <a:buAutoNum type="arabicPeriod"/>
            </a:pPr>
            <a:r>
              <a:rPr lang="it-IT" sz="2400" dirty="0">
                <a:solidFill>
                  <a:schemeClr val="bg1">
                    <a:lumMod val="50000"/>
                  </a:schemeClr>
                </a:solidFill>
              </a:rPr>
              <a:t>OBBLIGO O POSSIBILITA’ DI ACCATASTAMENTO</a:t>
            </a:r>
          </a:p>
          <a:p>
            <a:pPr marL="342900" indent="-342900">
              <a:buFont typeface="+mj-lt"/>
              <a:buAutoNum type="arabicPeriod"/>
            </a:pPr>
            <a:r>
              <a:rPr lang="it-IT" sz="2400" dirty="0">
                <a:solidFill>
                  <a:schemeClr val="bg1">
                    <a:lumMod val="50000"/>
                  </a:schemeClr>
                </a:solidFill>
              </a:rPr>
              <a:t>DIVERSA INTESTAZIONE CATASTALE RISPETTO AL POSSESSO</a:t>
            </a:r>
          </a:p>
          <a:p>
            <a:pPr marL="342900" indent="-342900">
              <a:buFont typeface="+mj-lt"/>
              <a:buAutoNum type="arabicPeriod"/>
            </a:pPr>
            <a:endParaRPr lang="it-IT" dirty="0" smtClean="0"/>
          </a:p>
          <a:p>
            <a:pPr marL="342900" indent="-342900">
              <a:buFont typeface="+mj-lt"/>
              <a:buAutoNum type="arabicPeriod"/>
            </a:pPr>
            <a:endParaRPr lang="it-IT" dirty="0"/>
          </a:p>
        </p:txBody>
      </p:sp>
    </p:spTree>
    <p:extLst>
      <p:ext uri="{BB962C8B-B14F-4D97-AF65-F5344CB8AC3E}">
        <p14:creationId xmlns:p14="http://schemas.microsoft.com/office/powerpoint/2010/main" val="5070638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724400" y="74369"/>
            <a:ext cx="3813339" cy="1049432"/>
          </a:xfrm>
        </p:spPr>
        <p:txBody>
          <a:bodyPr>
            <a:normAutofit/>
          </a:bodyPr>
          <a:lstStyle/>
          <a:p>
            <a:r>
              <a:rPr lang="it-IT" sz="1400" dirty="0" smtClean="0"/>
              <a:t>INCONTRO CON</a:t>
            </a:r>
            <a:br>
              <a:rPr lang="it-IT" sz="1400" dirty="0" smtClean="0"/>
            </a:br>
            <a:r>
              <a:rPr lang="it-IT" sz="1400" dirty="0" smtClean="0"/>
              <a:t> IL COLLEGIO DEI GEOMETRI E DEI GEOMETRI LAUREATI DELLA PROVINCIA DI CHIETI</a:t>
            </a:r>
            <a:br>
              <a:rPr lang="it-IT" sz="1400" dirty="0" smtClean="0"/>
            </a:br>
            <a:r>
              <a:rPr lang="it-IT" sz="1800" b="1" dirty="0" smtClean="0"/>
              <a:t>PROBLEMATICHE FABBRICATI RURALI</a:t>
            </a:r>
            <a:endParaRPr lang="it-IT" sz="1800" b="1" dirty="0"/>
          </a:p>
        </p:txBody>
      </p:sp>
      <p:pic>
        <p:nvPicPr>
          <p:cNvPr id="1026" name="Picture 2" descr="C:\Users\rcnpri54h29i804y\Desktop\logo.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3048000" cy="719137"/>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2"/>
          <p:cNvPicPr>
            <a:picLocks noChangeAspect="1"/>
          </p:cNvPicPr>
          <p:nvPr/>
        </p:nvPicPr>
        <p:blipFill>
          <a:blip r:embed="rId4"/>
          <a:stretch>
            <a:fillRect/>
          </a:stretch>
        </p:blipFill>
        <p:spPr>
          <a:xfrm>
            <a:off x="612939" y="1148576"/>
            <a:ext cx="7924800" cy="5709424"/>
          </a:xfrm>
          <a:prstGeom prst="rect">
            <a:avLst/>
          </a:prstGeom>
        </p:spPr>
      </p:pic>
    </p:spTree>
    <p:extLst>
      <p:ext uri="{BB962C8B-B14F-4D97-AF65-F5344CB8AC3E}">
        <p14:creationId xmlns:p14="http://schemas.microsoft.com/office/powerpoint/2010/main" val="1618914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716016" y="291336"/>
            <a:ext cx="3813339" cy="1049432"/>
          </a:xfrm>
        </p:spPr>
        <p:txBody>
          <a:bodyPr>
            <a:normAutofit/>
          </a:bodyPr>
          <a:lstStyle/>
          <a:p>
            <a:r>
              <a:rPr lang="it-IT" sz="1400" dirty="0" smtClean="0"/>
              <a:t>INCONTRO CON</a:t>
            </a:r>
            <a:br>
              <a:rPr lang="it-IT" sz="1400" dirty="0" smtClean="0"/>
            </a:br>
            <a:r>
              <a:rPr lang="it-IT" sz="1400" dirty="0" smtClean="0"/>
              <a:t> IL COLLEGIO DEI GEOMETRI E DEI GEOMETRI LAUREATI DELLA PROVINCIA DI CHIETI</a:t>
            </a:r>
            <a:br>
              <a:rPr lang="it-IT" sz="1400" dirty="0" smtClean="0"/>
            </a:br>
            <a:r>
              <a:rPr lang="it-IT" sz="1800" b="1" dirty="0" smtClean="0"/>
              <a:t>PROBLEMATICHE FABBRICATI RURALI</a:t>
            </a:r>
            <a:endParaRPr lang="it-IT" sz="1800" b="1" dirty="0"/>
          </a:p>
        </p:txBody>
      </p:sp>
      <p:pic>
        <p:nvPicPr>
          <p:cNvPr id="1026" name="Picture 2" descr="C:\Users\rcnpri54h29i804y\Desktop\logo.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3048000" cy="719137"/>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678396" y="1340768"/>
            <a:ext cx="8075240" cy="1292662"/>
          </a:xfrm>
          <a:prstGeom prst="rect">
            <a:avLst/>
          </a:prstGeom>
          <a:noFill/>
        </p:spPr>
        <p:txBody>
          <a:bodyPr wrap="square" rtlCol="0">
            <a:spAutoFit/>
          </a:bodyPr>
          <a:lstStyle/>
          <a:p>
            <a:r>
              <a:rPr lang="it-IT" sz="2400" dirty="0" smtClean="0"/>
              <a:t>4. I </a:t>
            </a:r>
            <a:r>
              <a:rPr lang="it-IT" sz="2400" dirty="0"/>
              <a:t>FABBRICATI RURALI: ISTRUZIONI E MODALITA’ OPERATIVE</a:t>
            </a:r>
          </a:p>
          <a:p>
            <a:r>
              <a:rPr lang="it-IT" dirty="0"/>
              <a:t>http://www.agenziaentrate.gov.it/wps/content/nsilib/nsi/home/cosadevifare/aggiornare/fabbricati+rurali/scheda+info+fabbricati+rurali</a:t>
            </a:r>
            <a:endParaRPr lang="it-IT" dirty="0" smtClean="0"/>
          </a:p>
          <a:p>
            <a:pPr marL="342900" indent="-342900">
              <a:buFont typeface="+mj-lt"/>
              <a:buAutoNum type="arabicPeriod"/>
            </a:pPr>
            <a:endParaRPr lang="it-IT" dirty="0"/>
          </a:p>
        </p:txBody>
      </p:sp>
      <p:pic>
        <p:nvPicPr>
          <p:cNvPr id="5" name="Immagine 4"/>
          <p:cNvPicPr>
            <a:picLocks noChangeAspect="1"/>
          </p:cNvPicPr>
          <p:nvPr/>
        </p:nvPicPr>
        <p:blipFill rotWithShape="1">
          <a:blip r:embed="rId4">
            <a:extLst>
              <a:ext uri="{28A0092B-C50C-407E-A947-70E740481C1C}">
                <a14:useLocalDpi xmlns:a14="http://schemas.microsoft.com/office/drawing/2010/main" val="0"/>
              </a:ext>
            </a:extLst>
          </a:blip>
          <a:srcRect l="13557" t="35355" r="23710"/>
          <a:stretch/>
        </p:blipFill>
        <p:spPr>
          <a:xfrm>
            <a:off x="0" y="2268279"/>
            <a:ext cx="9091486" cy="4707287"/>
          </a:xfrm>
          <a:prstGeom prst="rect">
            <a:avLst/>
          </a:prstGeom>
        </p:spPr>
      </p:pic>
    </p:spTree>
    <p:extLst>
      <p:ext uri="{BB962C8B-B14F-4D97-AF65-F5344CB8AC3E}">
        <p14:creationId xmlns:p14="http://schemas.microsoft.com/office/powerpoint/2010/main" val="4146674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716016" y="74369"/>
            <a:ext cx="3813339" cy="1049432"/>
          </a:xfrm>
        </p:spPr>
        <p:txBody>
          <a:bodyPr>
            <a:normAutofit/>
          </a:bodyPr>
          <a:lstStyle/>
          <a:p>
            <a:r>
              <a:rPr lang="it-IT" sz="1400" dirty="0" smtClean="0"/>
              <a:t>INCONTRO CON</a:t>
            </a:r>
            <a:br>
              <a:rPr lang="it-IT" sz="1400" dirty="0" smtClean="0"/>
            </a:br>
            <a:r>
              <a:rPr lang="it-IT" sz="1400" dirty="0" smtClean="0"/>
              <a:t> IL COLLEGIO DEI GEOMETRI E DEI GEOMETRI LAUREATI DELLA PROVINCIA DI CHIETI</a:t>
            </a:r>
            <a:br>
              <a:rPr lang="it-IT" sz="1400" dirty="0" smtClean="0"/>
            </a:br>
            <a:r>
              <a:rPr lang="it-IT" sz="1800" b="1" dirty="0" smtClean="0"/>
              <a:t>PROBLEMATICHE FABBRICATI RURALI</a:t>
            </a:r>
            <a:endParaRPr lang="it-IT" sz="1800" b="1" dirty="0"/>
          </a:p>
        </p:txBody>
      </p:sp>
      <p:pic>
        <p:nvPicPr>
          <p:cNvPr id="1026" name="Picture 2" descr="C:\Users\rcnpri54h29i804y\Desktop\logo.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3048000" cy="719137"/>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678396" y="1123801"/>
            <a:ext cx="8075240" cy="738664"/>
          </a:xfrm>
          <a:prstGeom prst="rect">
            <a:avLst/>
          </a:prstGeom>
          <a:noFill/>
        </p:spPr>
        <p:txBody>
          <a:bodyPr wrap="square" rtlCol="0">
            <a:spAutoFit/>
          </a:bodyPr>
          <a:lstStyle/>
          <a:p>
            <a:r>
              <a:rPr lang="it-IT" sz="2400" dirty="0" smtClean="0"/>
              <a:t>4. I </a:t>
            </a:r>
            <a:r>
              <a:rPr lang="it-IT" sz="2400" dirty="0"/>
              <a:t>FABBRICATI RURALI: ISTRUZIONI E MODALITA’ OPERATIVE</a:t>
            </a:r>
          </a:p>
          <a:p>
            <a:pPr marL="342900" indent="-342900">
              <a:buFont typeface="+mj-lt"/>
              <a:buAutoNum type="arabicPeriod"/>
            </a:pPr>
            <a:endParaRPr lang="it-IT" dirty="0"/>
          </a:p>
        </p:txBody>
      </p:sp>
      <p:sp>
        <p:nvSpPr>
          <p:cNvPr id="3" name="CasellaDiTesto 2"/>
          <p:cNvSpPr txBox="1"/>
          <p:nvPr/>
        </p:nvSpPr>
        <p:spPr>
          <a:xfrm>
            <a:off x="62144" y="1493133"/>
            <a:ext cx="9081856" cy="17086920"/>
          </a:xfrm>
          <a:prstGeom prst="rect">
            <a:avLst/>
          </a:prstGeom>
          <a:noFill/>
        </p:spPr>
        <p:txBody>
          <a:bodyPr wrap="square" rtlCol="0">
            <a:spAutoFit/>
          </a:bodyPr>
          <a:lstStyle/>
          <a:p>
            <a:r>
              <a:rPr lang="it-IT" b="1" dirty="0"/>
              <a:t>Cosa fare in caso di fabbricati rurali</a:t>
            </a:r>
          </a:p>
          <a:p>
            <a:r>
              <a:rPr lang="it-IT" dirty="0"/>
              <a:t>È possibile regolarizzare la propria posizione presentando i previsti atti di aggiornamento catastale e, qualora ne ricorra il caso, avvalendosi dell'istituto del </a:t>
            </a:r>
            <a:r>
              <a:rPr lang="it-IT" dirty="0">
                <a:solidFill>
                  <a:srgbClr val="FF0000"/>
                </a:solidFill>
              </a:rPr>
              <a:t>ravvedimento operoso </a:t>
            </a:r>
            <a:r>
              <a:rPr lang="it-IT" dirty="0"/>
              <a:t>che permette di pagare una sanzione amministrativa ridotta (pari ad 1/6 del minimo, se la regolarizzazione avviene oltre due anni dalla violazione).</a:t>
            </a:r>
            <a:br>
              <a:rPr lang="it-IT" dirty="0"/>
            </a:br>
            <a:r>
              <a:rPr lang="it-IT" dirty="0"/>
              <a:t>In particolare, per le costruzioni ancora censite al Catasto dei Terreni, in base alle caratteristiche proprie, è possibile: </a:t>
            </a:r>
          </a:p>
          <a:p>
            <a:pPr marL="285750" indent="-285750">
              <a:buFont typeface="Arial" panose="020B0604020202020204" pitchFamily="34" charset="0"/>
              <a:buChar char="•"/>
            </a:pPr>
            <a:r>
              <a:rPr lang="it-IT" dirty="0">
                <a:solidFill>
                  <a:srgbClr val="FF0000"/>
                </a:solidFill>
              </a:rPr>
              <a:t>nel caso si tratti di una costruzione in grado di produrre reddito, dichiararla al Catasto dei Fabbricati con l'ausilio di un tecnico abilitato;</a:t>
            </a:r>
          </a:p>
          <a:p>
            <a:pPr marL="285750" indent="-285750">
              <a:buFont typeface="Arial" panose="020B0604020202020204" pitchFamily="34" charset="0"/>
              <a:buChar char="•"/>
            </a:pPr>
            <a:r>
              <a:rPr lang="it-IT" dirty="0">
                <a:solidFill>
                  <a:srgbClr val="FF0000"/>
                </a:solidFill>
              </a:rPr>
              <a:t>nel caso in cui la costruzione non esista più o sia diruta, dichiarare la variazione della destinazione al Catasto dei Terreni direttamente presso l’Ufficio provinciale – Territorio competente, senza alcun onere.</a:t>
            </a:r>
          </a:p>
          <a:p>
            <a:r>
              <a:rPr lang="it-IT" b="1" dirty="0"/>
              <a:t>Requisiti di ruralità</a:t>
            </a:r>
          </a:p>
          <a:p>
            <a:r>
              <a:rPr lang="it-IT" dirty="0"/>
              <a:t>Qualora il fabbricato rurale già iscritto al Catasto dei Terreni sia ancora in possesso dei requisiti di ruralità e non sia stato dichiarato nei termini previsti al Catasto dei Fabbricati, il soggetto che ne ha interesse, avvalendosi della collaborazione di un professionista tecnico abilitato, può procedere alla dichiarazione, anche se con ritardo, </a:t>
            </a:r>
            <a:r>
              <a:rPr lang="it-IT" dirty="0">
                <a:solidFill>
                  <a:srgbClr val="FF0000"/>
                </a:solidFill>
              </a:rPr>
              <a:t>presentando un atto di aggiornamento cartografico redatto con modalità semplificate e una dichiarazione </a:t>
            </a:r>
            <a:r>
              <a:rPr lang="it-IT" dirty="0" err="1">
                <a:solidFill>
                  <a:srgbClr val="FF0000"/>
                </a:solidFill>
              </a:rPr>
              <a:t>Docfa</a:t>
            </a:r>
            <a:r>
              <a:rPr lang="it-IT" dirty="0">
                <a:solidFill>
                  <a:srgbClr val="FF0000"/>
                </a:solidFill>
              </a:rPr>
              <a:t> allegando le previste autocertificazioni.</a:t>
            </a:r>
            <a:br>
              <a:rPr lang="it-IT" dirty="0">
                <a:solidFill>
                  <a:srgbClr val="FF0000"/>
                </a:solidFill>
              </a:rPr>
            </a:br>
            <a:r>
              <a:rPr lang="it-IT" dirty="0"/>
              <a:t>E’ possibile richiedere l’inserimento dell’annotazione di ruralità negli atti catastali e l’Agenzia, se il dichiarante non richiede l’applicazione del ravvedimento operoso, applica la sanzione nella misura determinata dal Responsabile dell’Ufficio.</a:t>
            </a:r>
            <a:br>
              <a:rPr lang="it-IT" dirty="0"/>
            </a:br>
            <a:r>
              <a:rPr lang="it-IT" dirty="0">
                <a:solidFill>
                  <a:srgbClr val="FF0000"/>
                </a:solidFill>
              </a:rPr>
              <a:t>Per gli immobili che fanno parte di un’azienda agricola, già correttamente censiti al Catasto dei Fabbricati, è possibile presentare all’Ufficio provinciale – Territorio la richiesta di iscrizione negli atti catastali della sussistenza del requisito di ruralità.</a:t>
            </a:r>
            <a:br>
              <a:rPr lang="it-IT" dirty="0">
                <a:solidFill>
                  <a:srgbClr val="FF0000"/>
                </a:solidFill>
              </a:rPr>
            </a:br>
            <a:r>
              <a:rPr lang="it-IT" dirty="0"/>
              <a:t>La richiesta di ruralità può essere presentata sia per i fabbricati rurali destinati ad abitazione, ad esclusione di quelli appartenenti alle categorie A/1 (abitazioni di tipo signorile), A/8 (abitazioni in villa), ovvero qualificati come abitazioni di lusso, </a:t>
            </a:r>
            <a:r>
              <a:rPr lang="it-IT" dirty="0">
                <a:solidFill>
                  <a:srgbClr val="FF0000"/>
                </a:solidFill>
              </a:rPr>
              <a:t>sia per quelli strumentali all’esercizio dell’attività agricola censiti nei gruppi delle categorie A, B e C. </a:t>
            </a:r>
            <a:br>
              <a:rPr lang="it-IT" dirty="0">
                <a:solidFill>
                  <a:srgbClr val="FF0000"/>
                </a:solidFill>
              </a:rPr>
            </a:br>
            <a:r>
              <a:rPr lang="it-IT" dirty="0"/>
              <a:t>La richiesta di iscrizione della sussistenza del requisito di ruralità negli atti del catasto, firmata dal titolare di diritti reali sugli immobili, può essere presentata anche da un incaricato, quale un professionista abilitato alla redazione degli atti di aggiornamento catastali, oppure tramite le Associazioni di categoria degli agricoltori.</a:t>
            </a:r>
          </a:p>
          <a:p>
            <a:r>
              <a:rPr lang="it-IT" dirty="0"/>
              <a:t>La richiesta va inoltrata all’Ufficio provinciale - Territorio</a:t>
            </a:r>
            <a:r>
              <a:rPr lang="it-IT" dirty="0">
                <a:solidFill>
                  <a:srgbClr val="FF0000"/>
                </a:solidFill>
              </a:rPr>
              <a:t>, corredata da una o più autocertificazioni con firma autenticata, redatte su </a:t>
            </a:r>
            <a:r>
              <a:rPr lang="it-IT" dirty="0">
                <a:solidFill>
                  <a:srgbClr val="FF0000"/>
                </a:solidFill>
                <a:hlinkClick r:id="rId4"/>
              </a:rPr>
              <a:t>modelli</a:t>
            </a:r>
            <a:r>
              <a:rPr lang="it-IT" dirty="0">
                <a:solidFill>
                  <a:srgbClr val="FF0000"/>
                </a:solidFill>
              </a:rPr>
              <a:t> conformi agli allegati B e C del decreto del ministro dell’Economia e delle Finanze 26 luglio 2012, insieme a ogni altro documento utile.</a:t>
            </a:r>
            <a:br>
              <a:rPr lang="it-IT" dirty="0">
                <a:solidFill>
                  <a:srgbClr val="FF0000"/>
                </a:solidFill>
              </a:rPr>
            </a:br>
            <a:r>
              <a:rPr lang="it-IT" dirty="0"/>
              <a:t>Può essere presentata secondo una delle seguenti modalità:</a:t>
            </a:r>
          </a:p>
          <a:p>
            <a:pPr marL="285750" indent="-285750">
              <a:buFont typeface="Arial" panose="020B0604020202020204" pitchFamily="34" charset="0"/>
              <a:buChar char="•"/>
            </a:pPr>
            <a:r>
              <a:rPr lang="it-IT" dirty="0"/>
              <a:t>consegna diretta all’Ufficio </a:t>
            </a:r>
          </a:p>
          <a:p>
            <a:pPr marL="285750" indent="-285750">
              <a:buFont typeface="Arial" panose="020B0604020202020204" pitchFamily="34" charset="0"/>
              <a:buChar char="•"/>
            </a:pPr>
            <a:r>
              <a:rPr lang="it-IT" dirty="0"/>
              <a:t>raccomandata postale con avviso di ricevimento </a:t>
            </a:r>
          </a:p>
          <a:p>
            <a:pPr marL="285750" indent="-285750">
              <a:buFont typeface="Arial" panose="020B0604020202020204" pitchFamily="34" charset="0"/>
              <a:buChar char="•"/>
            </a:pPr>
            <a:r>
              <a:rPr lang="it-IT" dirty="0"/>
              <a:t>fax </a:t>
            </a:r>
          </a:p>
          <a:p>
            <a:pPr marL="285750" indent="-285750">
              <a:buFont typeface="Arial" panose="020B0604020202020204" pitchFamily="34" charset="0"/>
              <a:buChar char="•"/>
            </a:pPr>
            <a:r>
              <a:rPr lang="it-IT" dirty="0"/>
              <a:t>posta elettronica certificata (PEC).</a:t>
            </a:r>
          </a:p>
          <a:p>
            <a:r>
              <a:rPr lang="it-IT" dirty="0"/>
              <a:t>Per i fabbricati di nuova costruzione o per quelli che siano stati oggetto di interventi edilizi tali da determinare la variazione della categoria o un nuovo classamento e una nuova rendita, la richiesta di annotazione deve essere presentata con la dichiarazione </a:t>
            </a:r>
            <a:r>
              <a:rPr lang="it-IT" dirty="0" err="1"/>
              <a:t>Docfa</a:t>
            </a:r>
            <a:r>
              <a:rPr lang="it-IT" dirty="0"/>
              <a:t> da un professionista abilitato, allegando le autocertificazioni di sussistenza dei requisiti di ruralità.</a:t>
            </a:r>
            <a:br>
              <a:rPr lang="it-IT" dirty="0"/>
            </a:br>
            <a:r>
              <a:rPr lang="it-IT" dirty="0">
                <a:solidFill>
                  <a:srgbClr val="FF0000"/>
                </a:solidFill>
              </a:rPr>
              <a:t>Per il riconoscimento della sussistenza della ruralità degli immobili strumentali all’attività agricola, censiti in una delle categorie del gruppo D, diversa dalla D/10 (fabbricati per funzioni produttive connesse alle attività agricole), è possibile richiedere l’attribuzione di quest’ultima categoria, utilizzando la procedura </a:t>
            </a:r>
            <a:r>
              <a:rPr lang="it-IT" dirty="0" err="1">
                <a:solidFill>
                  <a:srgbClr val="FF0000"/>
                </a:solidFill>
              </a:rPr>
              <a:t>Docfa</a:t>
            </a:r>
            <a:r>
              <a:rPr lang="it-IT" dirty="0">
                <a:solidFill>
                  <a:srgbClr val="FF0000"/>
                </a:solidFill>
              </a:rPr>
              <a:t> semplificata, descritta </a:t>
            </a:r>
            <a:r>
              <a:rPr lang="it-IT" dirty="0">
                <a:solidFill>
                  <a:srgbClr val="FF0000"/>
                </a:solidFill>
                <a:hlinkClick r:id="rId5"/>
              </a:rPr>
              <a:t>nell’allegato tecnico della Circolare n. 2 del 2012 dell’Agenzia - pdf</a:t>
            </a:r>
            <a:r>
              <a:rPr lang="it-IT" dirty="0">
                <a:solidFill>
                  <a:srgbClr val="FF0000"/>
                </a:solidFill>
              </a:rPr>
              <a:t>.</a:t>
            </a:r>
            <a:br>
              <a:rPr lang="it-IT" dirty="0">
                <a:solidFill>
                  <a:srgbClr val="FF0000"/>
                </a:solidFill>
              </a:rPr>
            </a:br>
            <a:r>
              <a:rPr lang="it-IT" dirty="0"/>
              <a:t>L'Agenzia esegue le opportune verifiche in merito alla sussistenza dei requisiti di ruralità, anche attraverso scambi di informazioni e dati conservati da altre Amministrazioni e, in caso di esito negativo, effettua la notifica del relativo atto di accertamento a tutti i soggetti interessati. </a:t>
            </a:r>
          </a:p>
          <a:p>
            <a:r>
              <a:rPr lang="it-IT" dirty="0">
                <a:solidFill>
                  <a:srgbClr val="FF0000"/>
                </a:solidFill>
              </a:rPr>
              <a:t>Per le unità immobiliari urbane che, in seguito all’inserimento in atti dell’annotazione di ruralità, ne perdono i requisiti, pur non subendo modifiche tali da comportare un nuovo classamento e una nuova rendita, il richiedente deve presentare la richiesta di cancellazione della suddetta annotazione entro 30 giorni dalla data in cui si è verificata per l’immobile la perdita dei requisiti. </a:t>
            </a:r>
            <a:endParaRPr lang="it-IT" dirty="0">
              <a:solidFill>
                <a:srgbClr val="FF0000"/>
              </a:solidFill>
              <a:effectLst/>
            </a:endParaRPr>
          </a:p>
        </p:txBody>
      </p:sp>
    </p:spTree>
    <p:extLst>
      <p:ext uri="{BB962C8B-B14F-4D97-AF65-F5344CB8AC3E}">
        <p14:creationId xmlns:p14="http://schemas.microsoft.com/office/powerpoint/2010/main" val="10755689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716016" y="291336"/>
            <a:ext cx="3813339" cy="1049432"/>
          </a:xfrm>
        </p:spPr>
        <p:txBody>
          <a:bodyPr>
            <a:normAutofit/>
          </a:bodyPr>
          <a:lstStyle/>
          <a:p>
            <a:r>
              <a:rPr lang="it-IT" sz="1400" dirty="0" smtClean="0"/>
              <a:t>INCONTRO CON</a:t>
            </a:r>
            <a:br>
              <a:rPr lang="it-IT" sz="1400" dirty="0" smtClean="0"/>
            </a:br>
            <a:r>
              <a:rPr lang="it-IT" sz="1400" dirty="0" smtClean="0"/>
              <a:t> IL COLLEGIO DEI GEOMETRI E DEI GEOMETRI LAUREATI DELLA PROVINCIA DI CHIETI</a:t>
            </a:r>
            <a:br>
              <a:rPr lang="it-IT" sz="1400" dirty="0" smtClean="0"/>
            </a:br>
            <a:r>
              <a:rPr lang="it-IT" sz="1800" b="1" dirty="0" smtClean="0"/>
              <a:t>PROBLEMATICHE FABBRICATI RURALI</a:t>
            </a:r>
            <a:endParaRPr lang="it-IT" sz="1800" b="1" dirty="0"/>
          </a:p>
        </p:txBody>
      </p:sp>
      <p:pic>
        <p:nvPicPr>
          <p:cNvPr id="1026" name="Picture 2" descr="C:\Users\rcnpri54h29i804y\Desktop\logo.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3048000" cy="719137"/>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611560" y="2060848"/>
            <a:ext cx="8136904" cy="4093428"/>
          </a:xfrm>
          <a:prstGeom prst="rect">
            <a:avLst/>
          </a:prstGeom>
          <a:noFill/>
        </p:spPr>
        <p:txBody>
          <a:bodyPr wrap="square" rtlCol="0">
            <a:spAutoFit/>
          </a:bodyPr>
          <a:lstStyle/>
          <a:p>
            <a:r>
              <a:rPr lang="it-IT" sz="3200" dirty="0" smtClean="0">
                <a:solidFill>
                  <a:srgbClr val="FF0000"/>
                </a:solidFill>
              </a:rPr>
              <a:t>TEMI TRATTATI:</a:t>
            </a:r>
          </a:p>
          <a:p>
            <a:pPr marL="342900" indent="-342900">
              <a:buFont typeface="+mj-lt"/>
              <a:buAutoNum type="arabicPeriod"/>
            </a:pPr>
            <a:r>
              <a:rPr lang="it-IT" sz="2400" dirty="0" smtClean="0"/>
              <a:t>CRITICITA’ ACCETTAZIONE ATTI DI AGGIORNAMENTO</a:t>
            </a:r>
          </a:p>
          <a:p>
            <a:pPr marL="342900" indent="-342900">
              <a:buFont typeface="+mj-lt"/>
              <a:buAutoNum type="arabicPeriod"/>
            </a:pPr>
            <a:r>
              <a:rPr lang="it-IT" sz="2400" dirty="0" smtClean="0"/>
              <a:t>CASI CON CONFLITTI TRA ATTI DI AGGIORNAMENTO</a:t>
            </a:r>
          </a:p>
          <a:p>
            <a:pPr marL="342900" indent="-342900">
              <a:buFont typeface="+mj-lt"/>
              <a:buAutoNum type="arabicPeriod"/>
            </a:pPr>
            <a:r>
              <a:rPr lang="it-IT" sz="2400" dirty="0" smtClean="0"/>
              <a:t>FORME DI ELUSIONE FISCALE CON GLI ATTI CATASTALI</a:t>
            </a:r>
          </a:p>
          <a:p>
            <a:pPr marL="342900" indent="-342900">
              <a:buFont typeface="+mj-lt"/>
              <a:buAutoNum type="arabicPeriod"/>
            </a:pPr>
            <a:r>
              <a:rPr lang="it-IT" sz="2400" dirty="0" smtClean="0"/>
              <a:t>I FABBRICATI RURALI: ISTRUZIONI E MODALITA’</a:t>
            </a:r>
          </a:p>
          <a:p>
            <a:pPr marL="342900" indent="-342900">
              <a:buFont typeface="+mj-lt"/>
              <a:buAutoNum type="arabicPeriod"/>
            </a:pPr>
            <a:r>
              <a:rPr lang="it-IT" sz="2400" dirty="0" smtClean="0"/>
              <a:t>LE SEGNALAZIONI (Risposta alla richiesta di informazioni)</a:t>
            </a:r>
          </a:p>
          <a:p>
            <a:pPr marL="342900" indent="-342900">
              <a:buFont typeface="+mj-lt"/>
              <a:buAutoNum type="arabicPeriod"/>
            </a:pPr>
            <a:r>
              <a:rPr lang="it-IT" sz="2400" dirty="0" smtClean="0"/>
              <a:t>TERMINI PER I FABBRICATI RURALI E PROFILI SANZIONATORI</a:t>
            </a:r>
          </a:p>
          <a:p>
            <a:pPr marL="342900" indent="-342900">
              <a:buFont typeface="+mj-lt"/>
              <a:buAutoNum type="arabicPeriod"/>
            </a:pPr>
            <a:r>
              <a:rPr lang="it-IT" sz="2400" dirty="0" smtClean="0"/>
              <a:t>OBBLIGO O POSSIBILITA’ DI ACCATASTAMENTO</a:t>
            </a:r>
          </a:p>
          <a:p>
            <a:pPr marL="342900" indent="-342900">
              <a:buFont typeface="+mj-lt"/>
              <a:buAutoNum type="arabicPeriod"/>
            </a:pPr>
            <a:r>
              <a:rPr lang="it-IT" sz="2400" dirty="0" smtClean="0"/>
              <a:t>INTESTAZIONE CATASTALE RISPETTO AL POSSESSO</a:t>
            </a:r>
          </a:p>
          <a:p>
            <a:pPr marL="342900" indent="-342900">
              <a:buFont typeface="+mj-lt"/>
              <a:buAutoNum type="arabicPeriod"/>
            </a:pPr>
            <a:endParaRPr lang="it-IT" dirty="0" smtClean="0"/>
          </a:p>
          <a:p>
            <a:pPr marL="342900" indent="-342900">
              <a:buFont typeface="+mj-lt"/>
              <a:buAutoNum type="arabicPeriod"/>
            </a:pPr>
            <a:endParaRPr lang="it-IT" dirty="0"/>
          </a:p>
        </p:txBody>
      </p:sp>
    </p:spTree>
    <p:extLst>
      <p:ext uri="{BB962C8B-B14F-4D97-AF65-F5344CB8AC3E}">
        <p14:creationId xmlns:p14="http://schemas.microsoft.com/office/powerpoint/2010/main" val="31478892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716016" y="291336"/>
            <a:ext cx="3813339" cy="1049432"/>
          </a:xfrm>
        </p:spPr>
        <p:txBody>
          <a:bodyPr>
            <a:normAutofit/>
          </a:bodyPr>
          <a:lstStyle/>
          <a:p>
            <a:r>
              <a:rPr lang="it-IT" sz="1400" dirty="0" smtClean="0"/>
              <a:t>INCONTRO CON</a:t>
            </a:r>
            <a:br>
              <a:rPr lang="it-IT" sz="1400" dirty="0" smtClean="0"/>
            </a:br>
            <a:r>
              <a:rPr lang="it-IT" sz="1400" dirty="0" smtClean="0"/>
              <a:t> IL COLLEGIO DEI GEOMETRI E DEI GEOMETRI LAUREATI DELLA PROVINCIA DI CHIETI</a:t>
            </a:r>
            <a:br>
              <a:rPr lang="it-IT" sz="1400" dirty="0" smtClean="0"/>
            </a:br>
            <a:r>
              <a:rPr lang="it-IT" sz="1800" b="1" dirty="0" smtClean="0"/>
              <a:t>PROBLEMATICHE FABBRICATI RURALI</a:t>
            </a:r>
            <a:endParaRPr lang="it-IT" sz="1800" b="1" dirty="0"/>
          </a:p>
        </p:txBody>
      </p:sp>
      <p:pic>
        <p:nvPicPr>
          <p:cNvPr id="1026" name="Picture 2" descr="C:\Users\rcnpri54h29i804y\Desktop\logo.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3048000" cy="719137"/>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678396" y="1340768"/>
            <a:ext cx="8075240" cy="1292662"/>
          </a:xfrm>
          <a:prstGeom prst="rect">
            <a:avLst/>
          </a:prstGeom>
          <a:noFill/>
        </p:spPr>
        <p:txBody>
          <a:bodyPr wrap="square" rtlCol="0">
            <a:spAutoFit/>
          </a:bodyPr>
          <a:lstStyle/>
          <a:p>
            <a:r>
              <a:rPr lang="it-IT" sz="2400" dirty="0" smtClean="0"/>
              <a:t>4. I </a:t>
            </a:r>
            <a:r>
              <a:rPr lang="it-IT" sz="2400" dirty="0"/>
              <a:t>FABBRICATI RURALI: ISTRUZIONI E MODALITA’ OPERATIVE</a:t>
            </a:r>
          </a:p>
          <a:p>
            <a:r>
              <a:rPr lang="it-IT" dirty="0"/>
              <a:t>http://www.agenziaentrate.gov.it/wps/content/nsilib/nsi/home/cosadevifare/aggiornare/fabbricati+rurali/scheda+info+fabbricati+rurali</a:t>
            </a:r>
            <a:endParaRPr lang="it-IT" dirty="0" smtClean="0"/>
          </a:p>
          <a:p>
            <a:pPr marL="342900" indent="-342900">
              <a:buFont typeface="+mj-lt"/>
              <a:buAutoNum type="arabicPeriod"/>
            </a:pPr>
            <a:endParaRPr lang="it-IT" dirty="0"/>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44199"/>
            <a:ext cx="9144000" cy="4469258"/>
          </a:xfrm>
          <a:prstGeom prst="rect">
            <a:avLst/>
          </a:prstGeom>
        </p:spPr>
      </p:pic>
    </p:spTree>
    <p:extLst>
      <p:ext uri="{BB962C8B-B14F-4D97-AF65-F5344CB8AC3E}">
        <p14:creationId xmlns:p14="http://schemas.microsoft.com/office/powerpoint/2010/main" val="22868320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716016" y="66474"/>
            <a:ext cx="3813339" cy="1049432"/>
          </a:xfrm>
        </p:spPr>
        <p:txBody>
          <a:bodyPr>
            <a:normAutofit/>
          </a:bodyPr>
          <a:lstStyle/>
          <a:p>
            <a:r>
              <a:rPr lang="it-IT" sz="1400" dirty="0" smtClean="0"/>
              <a:t>INCONTRO CON</a:t>
            </a:r>
            <a:br>
              <a:rPr lang="it-IT" sz="1400" dirty="0" smtClean="0"/>
            </a:br>
            <a:r>
              <a:rPr lang="it-IT" sz="1400" dirty="0" smtClean="0"/>
              <a:t> IL COLLEGIO DEI GEOMETRI E DEI GEOMETRI LAUREATI DELLA PROVINCIA DI CHIETI</a:t>
            </a:r>
            <a:br>
              <a:rPr lang="it-IT" sz="1400" dirty="0" smtClean="0"/>
            </a:br>
            <a:r>
              <a:rPr lang="it-IT" sz="1800" b="1" dirty="0" smtClean="0"/>
              <a:t>PROBLEMATICHE FABBRICATI RURALI</a:t>
            </a:r>
            <a:endParaRPr lang="it-IT" sz="1800" b="1" dirty="0"/>
          </a:p>
        </p:txBody>
      </p:sp>
      <p:pic>
        <p:nvPicPr>
          <p:cNvPr id="1026" name="Picture 2" descr="C:\Users\rcnpri54h29i804y\Desktop\logo.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161" y="171907"/>
            <a:ext cx="3048000" cy="719137"/>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678396" y="1049823"/>
            <a:ext cx="8075240" cy="1015663"/>
          </a:xfrm>
          <a:prstGeom prst="rect">
            <a:avLst/>
          </a:prstGeom>
          <a:noFill/>
        </p:spPr>
        <p:txBody>
          <a:bodyPr wrap="square" rtlCol="0">
            <a:spAutoFit/>
          </a:bodyPr>
          <a:lstStyle/>
          <a:p>
            <a:r>
              <a:rPr lang="it-IT" sz="2400" dirty="0" smtClean="0"/>
              <a:t>4. I </a:t>
            </a:r>
            <a:r>
              <a:rPr lang="it-IT" sz="2400" dirty="0"/>
              <a:t>FABBRICATI RURALI: ISTRUZIONI E MODALITA’ OPERATIVE</a:t>
            </a:r>
          </a:p>
          <a:p>
            <a:endParaRPr lang="it-IT" dirty="0" smtClean="0"/>
          </a:p>
          <a:p>
            <a:pPr marL="342900" indent="-342900">
              <a:buFont typeface="+mj-lt"/>
              <a:buAutoNum type="arabicPeriod"/>
            </a:pPr>
            <a:endParaRPr lang="it-IT" dirty="0"/>
          </a:p>
        </p:txBody>
      </p:sp>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57654"/>
            <a:ext cx="9144000" cy="5458977"/>
          </a:xfrm>
          <a:prstGeom prst="rect">
            <a:avLst/>
          </a:prstGeom>
        </p:spPr>
      </p:pic>
    </p:spTree>
    <p:extLst>
      <p:ext uri="{BB962C8B-B14F-4D97-AF65-F5344CB8AC3E}">
        <p14:creationId xmlns:p14="http://schemas.microsoft.com/office/powerpoint/2010/main" val="546715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716016" y="66474"/>
            <a:ext cx="3813339" cy="1049432"/>
          </a:xfrm>
        </p:spPr>
        <p:txBody>
          <a:bodyPr>
            <a:normAutofit/>
          </a:bodyPr>
          <a:lstStyle/>
          <a:p>
            <a:r>
              <a:rPr lang="it-IT" sz="1400" dirty="0" smtClean="0"/>
              <a:t>INCONTRO CON</a:t>
            </a:r>
            <a:br>
              <a:rPr lang="it-IT" sz="1400" dirty="0" smtClean="0"/>
            </a:br>
            <a:r>
              <a:rPr lang="it-IT" sz="1400" dirty="0" smtClean="0"/>
              <a:t> IL COLLEGIO DEI GEOMETRI E DEI GEOMETRI LAUREATI DELLA PROVINCIA DI CHIETI</a:t>
            </a:r>
            <a:br>
              <a:rPr lang="it-IT" sz="1400" dirty="0" smtClean="0"/>
            </a:br>
            <a:r>
              <a:rPr lang="it-IT" sz="1800" b="1" dirty="0" smtClean="0"/>
              <a:t>PROBLEMATICHE FABBRICATI RURALI</a:t>
            </a:r>
            <a:endParaRPr lang="it-IT" sz="1800" b="1" dirty="0"/>
          </a:p>
        </p:txBody>
      </p:sp>
      <p:pic>
        <p:nvPicPr>
          <p:cNvPr id="1026" name="Picture 2" descr="C:\Users\rcnpri54h29i804y\Desktop\logo.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161" y="171907"/>
            <a:ext cx="3048000" cy="719137"/>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678396" y="1049823"/>
            <a:ext cx="8075240" cy="1015663"/>
          </a:xfrm>
          <a:prstGeom prst="rect">
            <a:avLst/>
          </a:prstGeom>
          <a:noFill/>
        </p:spPr>
        <p:txBody>
          <a:bodyPr wrap="square" rtlCol="0">
            <a:spAutoFit/>
          </a:bodyPr>
          <a:lstStyle/>
          <a:p>
            <a:r>
              <a:rPr lang="it-IT" sz="2400" dirty="0" smtClean="0"/>
              <a:t>4. I </a:t>
            </a:r>
            <a:r>
              <a:rPr lang="it-IT" sz="2400" dirty="0"/>
              <a:t>FABBRICATI RURALI: ISTRUZIONI E MODALITA’ OPERATIVE</a:t>
            </a:r>
          </a:p>
          <a:p>
            <a:endParaRPr lang="it-IT" dirty="0" smtClean="0"/>
          </a:p>
          <a:p>
            <a:pPr marL="342900" indent="-342900">
              <a:buFont typeface="+mj-lt"/>
              <a:buAutoNum type="arabicPeriod"/>
            </a:pPr>
            <a:endParaRPr lang="it-IT" dirty="0"/>
          </a:p>
        </p:txBody>
      </p:sp>
      <p:sp>
        <p:nvSpPr>
          <p:cNvPr id="10" name="Rectangle 19"/>
          <p:cNvSpPr>
            <a:spLocks noChangeArrowheads="1"/>
          </p:cNvSpPr>
          <p:nvPr/>
        </p:nvSpPr>
        <p:spPr bwMode="auto">
          <a:xfrm>
            <a:off x="91440" y="1115906"/>
            <a:ext cx="8911243" cy="1303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it-IT" altLang="it-IT" sz="2400" b="1" dirty="0">
                <a:latin typeface="Arial" panose="020B0604020202020204" pitchFamily="34" charset="0"/>
              </a:rPr>
              <a:t>Normativa</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600" b="0" i="0" u="none" strike="noStrike" cap="none" normalizeH="0" baseline="0" dirty="0" smtClean="0">
                <a:ln>
                  <a:noFill/>
                </a:ln>
                <a:solidFill>
                  <a:schemeClr val="tx1"/>
                </a:solidFill>
                <a:effectLst/>
                <a:latin typeface="Arial" panose="020B0604020202020204" pitchFamily="34" charset="0"/>
              </a:rPr>
              <a:t>  </a:t>
            </a:r>
            <a:r>
              <a:rPr kumimoji="0" lang="it-IT" altLang="it-IT" sz="1000" b="0" i="0" u="none" strike="noStrike" cap="none" normalizeH="0" baseline="0" dirty="0" smtClean="0">
                <a:ln>
                  <a:noFill/>
                </a:ln>
                <a:solidFill>
                  <a:schemeClr val="tx1"/>
                </a:solidFill>
                <a:effectLst/>
                <a:latin typeface="Arial" panose="020B0604020202020204" pitchFamily="34" charset="0"/>
              </a:rPr>
              <a:t> </a:t>
            </a:r>
            <a:endParaRPr kumimoji="0" lang="it-IT" altLang="it-IT"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smtClean="0">
                <a:ln>
                  <a:noFill/>
                </a:ln>
                <a:solidFill>
                  <a:schemeClr val="tx1"/>
                </a:solidFill>
                <a:effectLst/>
                <a:latin typeface="Arial" panose="020B0604020202020204" pitchFamily="34" charset="0"/>
                <a:hlinkClick r:id="rId4"/>
              </a:rPr>
              <a:t>Decreto Ministro dell’Economia e delle Finanze 26 luglio 2012 - pdf</a:t>
            </a:r>
            <a:r>
              <a:rPr kumimoji="0" lang="it-IT" altLang="it-IT" sz="1800" b="0" i="0" u="none" strike="noStrike" cap="none" normalizeH="0" baseline="0" dirty="0" smtClean="0">
                <a:ln>
                  <a:noFill/>
                </a:ln>
                <a:solidFill>
                  <a:schemeClr val="tx1"/>
                </a:solidFill>
                <a:effectLst/>
                <a:latin typeface="Arial" panose="020B0604020202020204" pitchFamily="34" charset="0"/>
              </a:rPr>
              <a:t>- Individuazione delle modalità di inserimento negli atti catastali della sussistenza del requisito della ruralità  </a:t>
            </a:r>
            <a:r>
              <a:rPr kumimoji="0" lang="it-IT" altLang="it-IT" sz="1000" b="0" i="0" u="none" strike="noStrike" cap="none" normalizeH="0" baseline="0" dirty="0" smtClean="0">
                <a:ln>
                  <a:noFill/>
                </a:ln>
                <a:solidFill>
                  <a:schemeClr val="tx1"/>
                </a:solidFill>
                <a:effectLst/>
                <a:latin typeface="Arial" panose="020B0604020202020204" pitchFamily="34" charset="0"/>
              </a:rPr>
              <a:t> </a:t>
            </a:r>
            <a:endParaRPr kumimoji="0" lang="it-IT" altLang="it-IT"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smtClean="0">
                <a:ln>
                  <a:noFill/>
                </a:ln>
                <a:solidFill>
                  <a:schemeClr val="tx1"/>
                </a:solidFill>
                <a:effectLst/>
                <a:latin typeface="Arial" panose="020B0604020202020204" pitchFamily="34" charset="0"/>
                <a:hlinkClick r:id="rId5"/>
              </a:rPr>
              <a:t>Decreto legge 6 luglio 2012, n. 95 - pdf</a:t>
            </a:r>
            <a:r>
              <a:rPr kumimoji="0" lang="it-IT" altLang="it-IT" sz="1800" b="0" i="0" u="none" strike="noStrike" cap="none" normalizeH="0" baseline="0" dirty="0" smtClean="0">
                <a:ln>
                  <a:noFill/>
                </a:ln>
                <a:solidFill>
                  <a:schemeClr val="tx1"/>
                </a:solidFill>
                <a:effectLst/>
                <a:latin typeface="Arial" panose="020B0604020202020204" pitchFamily="34" charset="0"/>
              </a:rPr>
              <a:t>- Disposizioni urgenti per la revisione della spesa pubblica con invarianza dei servizi ai cittadini  </a:t>
            </a:r>
            <a:r>
              <a:rPr kumimoji="0" lang="it-IT" altLang="it-IT" sz="1000" b="0" i="0" u="none" strike="noStrike" cap="none" normalizeH="0" baseline="0" dirty="0" smtClean="0">
                <a:ln>
                  <a:noFill/>
                </a:ln>
                <a:solidFill>
                  <a:schemeClr val="tx1"/>
                </a:solidFill>
                <a:effectLst/>
                <a:latin typeface="Arial" panose="020B0604020202020204" pitchFamily="34" charset="0"/>
              </a:rPr>
              <a:t> </a:t>
            </a:r>
            <a:endParaRPr kumimoji="0" lang="it-IT" altLang="it-IT"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smtClean="0">
                <a:ln>
                  <a:noFill/>
                </a:ln>
                <a:solidFill>
                  <a:schemeClr val="tx1"/>
                </a:solidFill>
                <a:effectLst/>
                <a:latin typeface="Arial" panose="020B0604020202020204" pitchFamily="34" charset="0"/>
                <a:hlinkClick r:id="rId6"/>
              </a:rPr>
              <a:t>Decreto legge 29 dicembre 2011, n. 216 - pdf</a:t>
            </a:r>
            <a:r>
              <a:rPr kumimoji="0" lang="it-IT" altLang="it-IT" sz="1800" b="0" i="0" u="none" strike="noStrike" cap="none" normalizeH="0" baseline="0" dirty="0" smtClean="0">
                <a:ln>
                  <a:noFill/>
                </a:ln>
                <a:solidFill>
                  <a:schemeClr val="tx1"/>
                </a:solidFill>
                <a:effectLst/>
                <a:latin typeface="Arial" panose="020B0604020202020204" pitchFamily="34" charset="0"/>
              </a:rPr>
              <a:t>- Pubblicato in Gazzetta Ufficiale n. 302 del 29 dicembre 2011  </a:t>
            </a:r>
            <a:r>
              <a:rPr kumimoji="0" lang="it-IT" altLang="it-IT" sz="1000" b="0" i="0" u="none" strike="noStrike" cap="none" normalizeH="0" baseline="0" dirty="0" smtClean="0">
                <a:ln>
                  <a:noFill/>
                </a:ln>
                <a:solidFill>
                  <a:schemeClr val="tx1"/>
                </a:solidFill>
                <a:effectLst/>
                <a:latin typeface="Arial" panose="020B0604020202020204" pitchFamily="34" charset="0"/>
              </a:rPr>
              <a:t> </a:t>
            </a:r>
            <a:endParaRPr kumimoji="0" lang="it-IT" altLang="it-IT"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smtClean="0">
                <a:ln>
                  <a:noFill/>
                </a:ln>
                <a:solidFill>
                  <a:schemeClr val="tx1"/>
                </a:solidFill>
                <a:effectLst/>
                <a:latin typeface="Arial" panose="020B0604020202020204" pitchFamily="34" charset="0"/>
                <a:hlinkClick r:id="rId7"/>
              </a:rPr>
              <a:t>Decreto legge 6 dicembre 2011, n. 201 - pdf</a:t>
            </a:r>
            <a:r>
              <a:rPr kumimoji="0" lang="it-IT" altLang="it-IT" sz="1800" b="0" i="0" u="none" strike="noStrike" cap="none" normalizeH="0" baseline="0" dirty="0" smtClean="0">
                <a:ln>
                  <a:noFill/>
                </a:ln>
                <a:solidFill>
                  <a:schemeClr val="tx1"/>
                </a:solidFill>
                <a:effectLst/>
                <a:latin typeface="Arial" panose="020B0604020202020204" pitchFamily="34" charset="0"/>
              </a:rPr>
              <a:t>- Disposizioni urgenti per la crescita, l'equità e il consolidamento dei conti pubblici  </a:t>
            </a:r>
            <a:r>
              <a:rPr kumimoji="0" lang="it-IT" altLang="it-IT" sz="1000" b="0" i="0" u="none" strike="noStrike" cap="none" normalizeH="0" baseline="0" dirty="0" smtClean="0">
                <a:ln>
                  <a:noFill/>
                </a:ln>
                <a:solidFill>
                  <a:schemeClr val="tx1"/>
                </a:solidFill>
                <a:effectLst/>
                <a:latin typeface="Arial" panose="020B0604020202020204" pitchFamily="34" charset="0"/>
              </a:rPr>
              <a:t> </a:t>
            </a:r>
            <a:endParaRPr kumimoji="0" lang="it-IT" altLang="it-IT"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smtClean="0">
                <a:ln>
                  <a:noFill/>
                </a:ln>
                <a:solidFill>
                  <a:schemeClr val="tx1"/>
                </a:solidFill>
                <a:effectLst/>
                <a:latin typeface="Arial" panose="020B0604020202020204" pitchFamily="34" charset="0"/>
                <a:hlinkClick r:id="rId8"/>
              </a:rPr>
              <a:t>Articolo 3, comma 3 del Decreto del Ministro delle finanze 2 gennaio 1998, n. 28 - pdf</a:t>
            </a:r>
            <a:r>
              <a:rPr kumimoji="0" lang="it-IT" altLang="it-IT" sz="1800" b="0" i="0" u="none" strike="noStrike" cap="none" normalizeH="0" baseline="0" dirty="0" smtClean="0">
                <a:ln>
                  <a:noFill/>
                </a:ln>
                <a:solidFill>
                  <a:schemeClr val="tx1"/>
                </a:solidFill>
                <a:effectLst/>
                <a:latin typeface="Arial" panose="020B0604020202020204" pitchFamily="34" charset="0"/>
              </a:rPr>
              <a:t>- Immobili oggetto di censimento  </a:t>
            </a:r>
            <a:r>
              <a:rPr kumimoji="0" lang="it-IT" altLang="it-IT" sz="1000" b="0" i="0" u="none" strike="noStrike" cap="none" normalizeH="0" baseline="0" dirty="0" smtClean="0">
                <a:ln>
                  <a:noFill/>
                </a:ln>
                <a:solidFill>
                  <a:schemeClr val="tx1"/>
                </a:solidFill>
                <a:effectLst/>
                <a:latin typeface="Arial" panose="020B0604020202020204" pitchFamily="34" charset="0"/>
              </a:rPr>
              <a:t> </a:t>
            </a:r>
            <a:endParaRPr kumimoji="0" lang="it-IT" altLang="it-IT"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smtClean="0">
                <a:ln>
                  <a:noFill/>
                </a:ln>
                <a:solidFill>
                  <a:schemeClr val="tx1"/>
                </a:solidFill>
                <a:effectLst/>
                <a:latin typeface="Arial" panose="020B0604020202020204" pitchFamily="34" charset="0"/>
                <a:hlinkClick r:id="rId9"/>
              </a:rPr>
              <a:t>Articolo 13 del Decreto legislativo 18 dicembre 1997, n. 472 - pdf</a:t>
            </a:r>
            <a:r>
              <a:rPr kumimoji="0" lang="it-IT" altLang="it-IT" sz="1800" b="0" i="0" u="none" strike="noStrike" cap="none" normalizeH="0" baseline="0" dirty="0" smtClean="0">
                <a:ln>
                  <a:noFill/>
                </a:ln>
                <a:solidFill>
                  <a:schemeClr val="tx1"/>
                </a:solidFill>
                <a:effectLst/>
                <a:latin typeface="Arial" panose="020B0604020202020204" pitchFamily="34" charset="0"/>
              </a:rPr>
              <a:t>- Ravvedimento  </a:t>
            </a:r>
            <a:r>
              <a:rPr kumimoji="0" lang="it-IT" altLang="it-IT" sz="1000" b="0" i="0" u="none" strike="noStrike" cap="none" normalizeH="0" baseline="0" dirty="0" smtClean="0">
                <a:ln>
                  <a:noFill/>
                </a:ln>
                <a:solidFill>
                  <a:schemeClr val="tx1"/>
                </a:solidFill>
                <a:effectLst/>
                <a:latin typeface="Arial" panose="020B0604020202020204" pitchFamily="34" charset="0"/>
              </a:rPr>
              <a:t> </a:t>
            </a:r>
            <a:endParaRPr kumimoji="0" lang="it-IT" altLang="it-IT"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1" i="0" u="none" strike="noStrike" cap="none" normalizeH="0" baseline="0" dirty="0" smtClean="0">
                <a:ln>
                  <a:noFill/>
                </a:ln>
                <a:solidFill>
                  <a:srgbClr val="FF0000"/>
                </a:solidFill>
                <a:effectLst/>
                <a:latin typeface="Arial" panose="020B0604020202020204" pitchFamily="34" charset="0"/>
                <a:hlinkClick r:id="rId10"/>
              </a:rPr>
              <a:t>Articolo 9 del Decreto legge 30 dicembre 1993, n. 557 - pdf</a:t>
            </a:r>
            <a:r>
              <a:rPr kumimoji="0" lang="it-IT" altLang="it-IT" sz="1800" b="1" i="0" u="none" strike="noStrike" cap="none" normalizeH="0" baseline="0" dirty="0" smtClean="0">
                <a:ln>
                  <a:noFill/>
                </a:ln>
                <a:solidFill>
                  <a:srgbClr val="FF0000"/>
                </a:solidFill>
                <a:effectLst/>
                <a:latin typeface="Arial" panose="020B0604020202020204" pitchFamily="34" charset="0"/>
              </a:rPr>
              <a:t>- </a:t>
            </a:r>
            <a:r>
              <a:rPr kumimoji="0" lang="it-IT" altLang="it-IT" sz="1800" b="0" i="0" u="none" strike="noStrike" cap="none" normalizeH="0" baseline="0" dirty="0" smtClean="0">
                <a:ln>
                  <a:noFill/>
                </a:ln>
                <a:solidFill>
                  <a:srgbClr val="FF0000"/>
                </a:solidFill>
                <a:effectLst/>
                <a:latin typeface="Arial" panose="020B0604020202020204" pitchFamily="34" charset="0"/>
              </a:rPr>
              <a:t>Istituzione del catasto fabbricati</a:t>
            </a:r>
            <a:r>
              <a:rPr kumimoji="0" lang="it-IT" altLang="it-IT" sz="1800" b="0" i="0" u="none" strike="noStrike" cap="none" normalizeH="0" baseline="0" dirty="0" smtClean="0">
                <a:ln>
                  <a:noFill/>
                </a:ln>
                <a:solidFill>
                  <a:schemeClr val="tx1"/>
                </a:solidFill>
                <a:effectLst/>
                <a:latin typeface="Arial" panose="020B0604020202020204" pitchFamily="34" charset="0"/>
              </a:rPr>
              <a:t>  </a:t>
            </a:r>
            <a:r>
              <a:rPr kumimoji="0" lang="it-IT" altLang="it-IT" sz="1000" b="0" i="0" u="none" strike="noStrike" cap="none" normalizeH="0" baseline="0" dirty="0" smtClean="0">
                <a:ln>
                  <a:noFill/>
                </a:ln>
                <a:solidFill>
                  <a:schemeClr val="tx1"/>
                </a:solidFill>
                <a:effectLst/>
                <a:latin typeface="Arial" panose="020B0604020202020204" pitchFamily="34" charset="0"/>
              </a:rPr>
              <a:t> </a:t>
            </a:r>
            <a:endParaRPr kumimoji="0" lang="it-IT" altLang="it-IT"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smtClean="0">
                <a:ln>
                  <a:noFill/>
                </a:ln>
                <a:solidFill>
                  <a:schemeClr val="tx1"/>
                </a:solidFill>
                <a:effectLst/>
                <a:latin typeface="Arial" panose="020B0604020202020204" pitchFamily="34" charset="0"/>
                <a:hlinkClick r:id="rId11"/>
              </a:rPr>
              <a:t>Decreto del Ministero dei lavori pubblici 2 agosto 1969 - pdf</a:t>
            </a:r>
            <a:r>
              <a:rPr kumimoji="0" lang="it-IT" altLang="it-IT" sz="1800" b="0" i="0" u="none" strike="noStrike" cap="none" normalizeH="0" baseline="0" dirty="0" smtClean="0">
                <a:ln>
                  <a:noFill/>
                </a:ln>
                <a:solidFill>
                  <a:schemeClr val="tx1"/>
                </a:solidFill>
                <a:effectLst/>
                <a:latin typeface="Arial" panose="020B0604020202020204" pitchFamily="34" charset="0"/>
              </a:rPr>
              <a:t> - Caratteristiche delle abitazioni di lusso </a:t>
            </a:r>
            <a:endParaRPr kumimoji="0" lang="it-IT" altLang="it-IT" sz="18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1" i="0" u="none" strike="noStrike" cap="none" normalizeH="0" baseline="0" dirty="0" smtClean="0">
                <a:ln>
                  <a:noFill/>
                </a:ln>
                <a:solidFill>
                  <a:schemeClr val="tx1"/>
                </a:solidFill>
                <a:effectLst/>
                <a:latin typeface="Arial" panose="020B0604020202020204" pitchFamily="34" charset="0"/>
              </a:rPr>
              <a:t>Attenzione:</a:t>
            </a:r>
            <a:r>
              <a:rPr kumimoji="0" lang="it-IT" altLang="it-IT" sz="1800" b="0" i="0" u="none" strike="noStrike" cap="none" normalizeH="0" baseline="0" dirty="0" smtClean="0">
                <a:ln>
                  <a:noFill/>
                </a:ln>
                <a:solidFill>
                  <a:schemeClr val="tx1"/>
                </a:solidFill>
                <a:effectLst/>
                <a:latin typeface="Arial" panose="020B0604020202020204" pitchFamily="34" charset="0"/>
              </a:rPr>
              <a:t> gli articoli di leggi, decreti, decreti legislativi, ecc. potrebbero essere stati modificati da successivi interventi normativi. Consultare il testo attualmente in vigore utilizzando il </a:t>
            </a:r>
            <a:r>
              <a:rPr kumimoji="0" lang="it-IT" altLang="it-IT" sz="1800" b="0" i="0" u="none" strike="noStrike" cap="none" normalizeH="0" baseline="0" dirty="0" smtClean="0">
                <a:ln>
                  <a:noFill/>
                </a:ln>
                <a:solidFill>
                  <a:schemeClr val="tx1"/>
                </a:solidFill>
                <a:effectLst/>
                <a:latin typeface="Arial" panose="020B0604020202020204" pitchFamily="34" charset="0"/>
                <a:hlinkClick r:id="rId12"/>
              </a:rPr>
              <a:t>motore di ricerca della Documentazione economica e finanziaria</a:t>
            </a:r>
            <a:endParaRPr kumimoji="0" lang="it-IT" altLang="it-IT"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9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it-IT" altLang="it-IT" sz="2400" b="1" dirty="0">
                <a:latin typeface="Arial" panose="020B0604020202020204" pitchFamily="34" charset="0"/>
              </a:rPr>
              <a:t>Prassi</a:t>
            </a:r>
          </a:p>
          <a:p>
            <a:pPr marL="0" marR="0" lvl="0" indent="0" algn="l" defTabSz="914400" rtl="0" eaLnBrk="0" fontAlgn="base" latinLnBrk="0" hangingPunct="0">
              <a:lnSpc>
                <a:spcPct val="100000"/>
              </a:lnSpc>
              <a:spcBef>
                <a:spcPct val="0"/>
              </a:spcBef>
              <a:spcAft>
                <a:spcPct val="0"/>
              </a:spcAft>
              <a:buClrTx/>
              <a:buSzTx/>
              <a:buFontTx/>
              <a:buChar char="•"/>
              <a:tabLst/>
            </a:pPr>
            <a:r>
              <a:rPr lang="it-IT" altLang="it-IT" dirty="0">
                <a:latin typeface="Arial" panose="020B0604020202020204" pitchFamily="34" charset="0"/>
                <a:hlinkClick r:id="rId13"/>
              </a:rPr>
              <a:t>Circolare 7 agosto 2012, n.2 - pdf</a:t>
            </a:r>
            <a:r>
              <a:rPr lang="it-IT" altLang="it-IT" dirty="0">
                <a:latin typeface="Arial" panose="020B0604020202020204" pitchFamily="34" charset="0"/>
              </a:rPr>
              <a:t> </a:t>
            </a:r>
            <a:r>
              <a:rPr kumimoji="0" lang="it-IT" altLang="it-IT" sz="1800" b="0" i="0" u="none" strike="noStrike" cap="none" normalizeH="0" baseline="0" dirty="0" smtClean="0">
                <a:ln>
                  <a:noFill/>
                </a:ln>
                <a:solidFill>
                  <a:schemeClr val="tx1"/>
                </a:solidFill>
                <a:effectLst/>
                <a:latin typeface="Arial" panose="020B0604020202020204" pitchFamily="34" charset="0"/>
              </a:rPr>
              <a:t>– Agenzia del Territorio.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it-IT" altLang="it-IT" sz="1800" b="0" i="0" u="none" strike="noStrike" cap="none" normalizeH="0" baseline="0" dirty="0" smtClean="0">
                <a:ln>
                  <a:noFill/>
                </a:ln>
                <a:solidFill>
                  <a:schemeClr val="tx1"/>
                </a:solidFill>
                <a:effectLst/>
                <a:latin typeface="Arial" panose="020B0604020202020204" pitchFamily="34" charset="0"/>
                <a:hlinkClick r:id="rId14"/>
              </a:rPr>
              <a:t>Allegato 1 alla Circolare 2/2012 - pdf</a:t>
            </a:r>
            <a:r>
              <a:rPr kumimoji="0" lang="it-IT" altLang="it-IT" sz="1800" b="0" i="0" u="none" strike="noStrike" cap="none" normalizeH="0" baseline="0" dirty="0" smtClean="0">
                <a:ln>
                  <a:noFill/>
                </a:ln>
                <a:solidFill>
                  <a:schemeClr val="tx1"/>
                </a:solidFill>
                <a:effectLst/>
                <a:latin typeface="Arial" panose="020B0604020202020204" pitchFamily="34" charset="0"/>
              </a:rPr>
              <a:t> Richiesta di iscrizione negli atti del catasto della sussistenza del requisito di ruralità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it-IT" altLang="it-IT" sz="1800" b="0" i="0" u="none" strike="noStrike" cap="none" normalizeH="0" baseline="0" dirty="0" smtClean="0">
                <a:ln>
                  <a:noFill/>
                </a:ln>
                <a:solidFill>
                  <a:schemeClr val="tx1"/>
                </a:solidFill>
                <a:effectLst/>
                <a:latin typeface="Arial" panose="020B0604020202020204" pitchFamily="34" charset="0"/>
              </a:rPr>
              <a:t> </a:t>
            </a:r>
            <a:r>
              <a:rPr kumimoji="0" lang="it-IT" altLang="it-IT" sz="1800" b="0" i="0" u="none" strike="noStrike" cap="none" normalizeH="0" baseline="0" dirty="0" smtClean="0">
                <a:ln>
                  <a:noFill/>
                </a:ln>
                <a:solidFill>
                  <a:schemeClr val="tx1"/>
                </a:solidFill>
                <a:effectLst/>
                <a:latin typeface="Arial" panose="020B0604020202020204" pitchFamily="34" charset="0"/>
                <a:hlinkClick r:id="rId15"/>
              </a:rPr>
              <a:t>Allegato 2 alla Circolare 2/2012 - pdf</a:t>
            </a:r>
            <a:r>
              <a:rPr kumimoji="0" lang="it-IT" altLang="it-IT" sz="1800" b="0" i="0" u="none" strike="noStrike" cap="none" normalizeH="0" baseline="0" dirty="0" smtClean="0">
                <a:ln>
                  <a:noFill/>
                </a:ln>
                <a:solidFill>
                  <a:schemeClr val="tx1"/>
                </a:solidFill>
                <a:effectLst/>
                <a:latin typeface="Arial" panose="020B0604020202020204" pitchFamily="34" charset="0"/>
              </a:rPr>
              <a:t> Richiesta di cancellazione dell’annotazione relativa alla ruralità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it-IT" altLang="it-IT" sz="1800" b="0" i="0" u="none" strike="noStrike" cap="none" normalizeH="0" baseline="0" dirty="0" smtClean="0">
                <a:ln>
                  <a:noFill/>
                </a:ln>
                <a:solidFill>
                  <a:schemeClr val="tx1"/>
                </a:solidFill>
                <a:effectLst/>
                <a:latin typeface="Arial" panose="020B0604020202020204" pitchFamily="34" charset="0"/>
                <a:hlinkClick r:id="rId16"/>
              </a:rPr>
              <a:t>Allegato 3 alla Circolare 2/2012 - pdf</a:t>
            </a:r>
            <a:r>
              <a:rPr kumimoji="0" lang="it-IT" altLang="it-IT" sz="1800" b="0" i="0" u="none" strike="noStrike" cap="none" normalizeH="0" baseline="0" dirty="0" smtClean="0">
                <a:ln>
                  <a:noFill/>
                </a:ln>
                <a:solidFill>
                  <a:schemeClr val="tx1"/>
                </a:solidFill>
                <a:effectLst/>
                <a:latin typeface="Arial" panose="020B0604020202020204" pitchFamily="34" charset="0"/>
              </a:rPr>
              <a:t> Allegato tecnico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altLang="it-IT" sz="1800" b="0" i="0" u="none" strike="noStrike" cap="none" normalizeH="0" baseline="0" dirty="0" smtClean="0">
                <a:ln>
                  <a:noFill/>
                </a:ln>
                <a:solidFill>
                  <a:schemeClr val="tx1"/>
                </a:solidFill>
                <a:effectLst/>
                <a:latin typeface="Arial" panose="020B0604020202020204" pitchFamily="34" charset="0"/>
                <a:hlinkClick r:id="rId17"/>
              </a:rPr>
              <a:t>Circolare 29 aprile 2011, n. 4 – Agenzia del Territorio</a:t>
            </a:r>
            <a:r>
              <a:rPr kumimoji="0" lang="it-IT" altLang="it-IT" sz="1800" b="0" i="0" u="none" strike="noStrike" cap="none" normalizeH="0" baseline="0" dirty="0" smtClean="0">
                <a:ln>
                  <a:noFill/>
                </a:ln>
                <a:solidFill>
                  <a:schemeClr val="tx1"/>
                </a:solidFill>
                <a:effectLst/>
                <a:latin typeface="Arial" panose="020B0604020202020204" pitchFamily="34" charset="0"/>
              </a:rPr>
              <a:t>.</a:t>
            </a:r>
            <a:br>
              <a:rPr kumimoji="0" lang="it-IT" altLang="it-IT" sz="1800" b="0" i="0" u="none" strike="noStrike" cap="none" normalizeH="0" baseline="0" dirty="0" smtClean="0">
                <a:ln>
                  <a:noFill/>
                </a:ln>
                <a:solidFill>
                  <a:schemeClr val="tx1"/>
                </a:solidFill>
                <a:effectLst/>
                <a:latin typeface="Arial" panose="020B0604020202020204" pitchFamily="34" charset="0"/>
              </a:rPr>
            </a:br>
            <a:r>
              <a:rPr kumimoji="0" lang="it-IT" altLang="it-IT" sz="1800" b="0" i="0" u="none" strike="noStrike" cap="none" normalizeH="0" baseline="0" dirty="0" smtClean="0">
                <a:ln>
                  <a:noFill/>
                </a:ln>
                <a:solidFill>
                  <a:schemeClr val="tx1"/>
                </a:solidFill>
                <a:effectLst/>
                <a:latin typeface="Arial" panose="020B0604020202020204" pitchFamily="34" charset="0"/>
              </a:rPr>
              <a:t>Articolo 2, comma 12, del decreto legislativo 14 marzo 2011, </a:t>
            </a:r>
            <a:r>
              <a:rPr kumimoji="0" lang="it-IT" altLang="it-IT" sz="1800" b="0" i="0" u="none" strike="noStrike" cap="none" normalizeH="0" baseline="0" dirty="0" err="1" smtClean="0">
                <a:ln>
                  <a:noFill/>
                </a:ln>
                <a:solidFill>
                  <a:schemeClr val="tx1"/>
                </a:solidFill>
                <a:effectLst/>
                <a:latin typeface="Arial" panose="020B0604020202020204" pitchFamily="34" charset="0"/>
              </a:rPr>
              <a:t>ri</a:t>
            </a:r>
            <a:r>
              <a:rPr kumimoji="0" lang="it-IT" altLang="it-IT" sz="1800" b="0" i="0" u="none" strike="noStrike" cap="none" normalizeH="0" baseline="0" dirty="0" smtClean="0">
                <a:ln>
                  <a:noFill/>
                </a:ln>
                <a:solidFill>
                  <a:schemeClr val="tx1"/>
                </a:solidFill>
                <a:effectLst/>
                <a:latin typeface="Arial" panose="020B0604020202020204" pitchFamily="34" charset="0"/>
              </a:rPr>
              <a:t>. 23 - Aumento degli importi minimo e massimo della sanzione amministrativa prevista per l'inadempimento degli obblighi di dichiarazione degli immobili e delle variazioni di consistenza e di destinazione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altLang="it-IT" sz="1800" b="0" i="0" u="none" strike="noStrike" cap="none" normalizeH="0" baseline="0" dirty="0" smtClean="0">
                <a:ln>
                  <a:noFill/>
                </a:ln>
                <a:solidFill>
                  <a:schemeClr val="tx1"/>
                </a:solidFill>
                <a:effectLst/>
                <a:latin typeface="Arial" panose="020B0604020202020204" pitchFamily="34" charset="0"/>
                <a:hlinkClick r:id="rId18"/>
              </a:rPr>
              <a:t>Circolare 11 aprile 2006, n. 3 – Agenzia del Territorio</a:t>
            </a:r>
            <a:r>
              <a:rPr kumimoji="0" lang="it-IT" altLang="it-IT" sz="1800" b="0" i="0" u="none" strike="noStrike" cap="none" normalizeH="0" baseline="0" dirty="0" smtClean="0">
                <a:ln>
                  <a:noFill/>
                </a:ln>
                <a:solidFill>
                  <a:schemeClr val="tx1"/>
                </a:solidFill>
                <a:effectLst/>
                <a:latin typeface="Arial" panose="020B0604020202020204" pitchFamily="34" charset="0"/>
              </a:rPr>
              <a:t>.</a:t>
            </a:r>
            <a:br>
              <a:rPr kumimoji="0" lang="it-IT" altLang="it-IT" sz="1800" b="0" i="0" u="none" strike="noStrike" cap="none" normalizeH="0" baseline="0" dirty="0" smtClean="0">
                <a:ln>
                  <a:noFill/>
                </a:ln>
                <a:solidFill>
                  <a:schemeClr val="tx1"/>
                </a:solidFill>
                <a:effectLst/>
                <a:latin typeface="Arial" panose="020B0604020202020204" pitchFamily="34" charset="0"/>
              </a:rPr>
            </a:br>
            <a:r>
              <a:rPr kumimoji="0" lang="it-IT" altLang="it-IT" sz="1800" b="0" i="0" u="none" strike="noStrike" cap="none" normalizeH="0" baseline="0" dirty="0" smtClean="0">
                <a:ln>
                  <a:noFill/>
                </a:ln>
                <a:solidFill>
                  <a:schemeClr val="tx1"/>
                </a:solidFill>
                <a:effectLst/>
                <a:latin typeface="Arial" panose="020B0604020202020204" pitchFamily="34" charset="0"/>
              </a:rPr>
              <a:t>Nuovi termini per l’accatastamento delle unità immobiliari urbane, ai sensi dell’art. 34-quinquies, comma 2, del decreto legge 10 gennaio 2006, n. 4, convertito con modificazioni dalla legge 9 marzo 2006, n. 80. Ampliamento della possibilità di pagamento dei tributi speciali catastali attraverso il deposito interno anche per le dichiarazioni DOCFA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altLang="it-IT" sz="1800" b="0" i="0" u="none" strike="noStrike" cap="none" normalizeH="0" baseline="0" dirty="0" smtClean="0">
                <a:ln>
                  <a:noFill/>
                </a:ln>
                <a:solidFill>
                  <a:schemeClr val="tx1"/>
                </a:solidFill>
                <a:effectLst/>
                <a:latin typeface="Arial" panose="020B0604020202020204" pitchFamily="34" charset="0"/>
                <a:hlinkClick r:id="rId19"/>
              </a:rPr>
              <a:t>Circolare 17 aprile 2002, n. 2T – Agenzia del Territorio - pdf</a:t>
            </a:r>
            <a:r>
              <a:rPr kumimoji="0" lang="it-IT" altLang="it-IT" sz="1800" b="0" i="0" u="none" strike="noStrike" cap="none" normalizeH="0" baseline="0" dirty="0" smtClean="0">
                <a:ln>
                  <a:noFill/>
                </a:ln>
                <a:solidFill>
                  <a:schemeClr val="tx1"/>
                </a:solidFill>
                <a:effectLst/>
                <a:latin typeface="Arial" panose="020B0604020202020204" pitchFamily="34" charset="0"/>
              </a:rPr>
              <a:t>.</a:t>
            </a:r>
            <a:br>
              <a:rPr kumimoji="0" lang="it-IT" altLang="it-IT" sz="1800" b="0" i="0" u="none" strike="noStrike" cap="none" normalizeH="0" baseline="0" dirty="0" smtClean="0">
                <a:ln>
                  <a:noFill/>
                </a:ln>
                <a:solidFill>
                  <a:schemeClr val="tx1"/>
                </a:solidFill>
                <a:effectLst/>
                <a:latin typeface="Arial" panose="020B0604020202020204" pitchFamily="34" charset="0"/>
              </a:rPr>
            </a:br>
            <a:r>
              <a:rPr kumimoji="0" lang="it-IT" altLang="it-IT" sz="1800" b="0" i="0" u="none" strike="noStrike" cap="none" normalizeH="0" baseline="0" dirty="0" smtClean="0">
                <a:ln>
                  <a:noFill/>
                </a:ln>
                <a:solidFill>
                  <a:schemeClr val="tx1"/>
                </a:solidFill>
                <a:effectLst/>
                <a:latin typeface="Arial" panose="020B0604020202020204" pitchFamily="34" charset="0"/>
              </a:rPr>
              <a:t>Disposizioni in materia di sanzioni amministrative per le violazioni di norme catastali. Applicazione del decreto legislativo 18 dicembre 1997, n. 472 e successive modificazioni ed integrazioni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it-IT" altLang="it-IT" sz="1800" b="0" i="0" u="none" strike="noStrike" cap="none" normalizeH="0" baseline="0" dirty="0" smtClean="0">
                <a:ln>
                  <a:noFill/>
                </a:ln>
                <a:solidFill>
                  <a:schemeClr val="tx1"/>
                </a:solidFill>
                <a:effectLst/>
                <a:latin typeface="Arial" panose="020B0604020202020204" pitchFamily="34" charset="0"/>
                <a:hlinkClick r:id="rId20"/>
              </a:rPr>
              <a:t>Allegato alla Circolare n. 2T/2002 - pdf</a:t>
            </a:r>
            <a:r>
              <a:rPr kumimoji="0" lang="it-IT" altLang="it-IT"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587864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716016" y="291336"/>
            <a:ext cx="3813339" cy="1049432"/>
          </a:xfrm>
        </p:spPr>
        <p:txBody>
          <a:bodyPr>
            <a:normAutofit/>
          </a:bodyPr>
          <a:lstStyle/>
          <a:p>
            <a:r>
              <a:rPr lang="it-IT" sz="1400" dirty="0" smtClean="0"/>
              <a:t>INCONTRO CON</a:t>
            </a:r>
            <a:br>
              <a:rPr lang="it-IT" sz="1400" dirty="0" smtClean="0"/>
            </a:br>
            <a:r>
              <a:rPr lang="it-IT" sz="1400" dirty="0" smtClean="0"/>
              <a:t> IL COLLEGIO DEI GEOMETRI E DEI GEOMETRI LAUREATI DELLA PROVINCIA DI CHIETI</a:t>
            </a:r>
            <a:br>
              <a:rPr lang="it-IT" sz="1400" dirty="0" smtClean="0"/>
            </a:br>
            <a:r>
              <a:rPr lang="it-IT" sz="1800" b="1" dirty="0" smtClean="0"/>
              <a:t>PROBLEMATICHE FABBRICATI RURALI</a:t>
            </a:r>
            <a:endParaRPr lang="it-IT" sz="1800" b="1" dirty="0"/>
          </a:p>
        </p:txBody>
      </p:sp>
      <p:pic>
        <p:nvPicPr>
          <p:cNvPr id="1026" name="Picture 2" descr="C:\Users\rcnpri54h29i804y\Desktop\logo.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3048000" cy="719137"/>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611560" y="2060848"/>
            <a:ext cx="8136904" cy="4093428"/>
          </a:xfrm>
          <a:prstGeom prst="rect">
            <a:avLst/>
          </a:prstGeom>
          <a:noFill/>
        </p:spPr>
        <p:txBody>
          <a:bodyPr wrap="square" rtlCol="0">
            <a:spAutoFit/>
          </a:bodyPr>
          <a:lstStyle/>
          <a:p>
            <a:r>
              <a:rPr lang="it-IT" sz="3200" dirty="0" smtClean="0">
                <a:solidFill>
                  <a:srgbClr val="FF0000"/>
                </a:solidFill>
              </a:rPr>
              <a:t>TEMI TRATTATI:</a:t>
            </a:r>
          </a:p>
          <a:p>
            <a:pPr marL="342900" indent="-342900">
              <a:buFont typeface="+mj-lt"/>
              <a:buAutoNum type="arabicPeriod"/>
            </a:pPr>
            <a:r>
              <a:rPr lang="it-IT" sz="2400" dirty="0" smtClean="0">
                <a:solidFill>
                  <a:schemeClr val="bg1">
                    <a:lumMod val="50000"/>
                  </a:schemeClr>
                </a:solidFill>
              </a:rPr>
              <a:t>CRITICITA’ ACCETTAZIONE ATTI DI AGGIORNAMENTO</a:t>
            </a:r>
          </a:p>
          <a:p>
            <a:pPr marL="342900" indent="-342900">
              <a:buFont typeface="+mj-lt"/>
              <a:buAutoNum type="arabicPeriod"/>
            </a:pPr>
            <a:r>
              <a:rPr lang="it-IT" sz="2400" dirty="0" smtClean="0">
                <a:solidFill>
                  <a:schemeClr val="bg1">
                    <a:lumMod val="50000"/>
                  </a:schemeClr>
                </a:solidFill>
              </a:rPr>
              <a:t>CASI CON CONFLITTI TRA ATTI DI AGGIORNAMENTO</a:t>
            </a:r>
          </a:p>
          <a:p>
            <a:pPr marL="342900" indent="-342900">
              <a:buFont typeface="+mj-lt"/>
              <a:buAutoNum type="arabicPeriod"/>
            </a:pPr>
            <a:r>
              <a:rPr lang="it-IT" sz="2400" dirty="0" smtClean="0">
                <a:solidFill>
                  <a:schemeClr val="bg1">
                    <a:lumMod val="50000"/>
                  </a:schemeClr>
                </a:solidFill>
              </a:rPr>
              <a:t>FORME DI ELUSIONE FISCALE CON GLI ATTI CATASTALI</a:t>
            </a:r>
          </a:p>
          <a:p>
            <a:pPr marL="342900" indent="-342900">
              <a:buFont typeface="+mj-lt"/>
              <a:buAutoNum type="arabicPeriod"/>
            </a:pPr>
            <a:r>
              <a:rPr lang="it-IT" sz="2400" dirty="0" smtClean="0">
                <a:solidFill>
                  <a:schemeClr val="bg1">
                    <a:lumMod val="50000"/>
                  </a:schemeClr>
                </a:solidFill>
              </a:rPr>
              <a:t>I FABBRICATI RURALI: ISTRUZIONI E MODALITA’</a:t>
            </a:r>
          </a:p>
          <a:p>
            <a:pPr marL="342900" indent="-342900">
              <a:buFont typeface="+mj-lt"/>
              <a:buAutoNum type="arabicPeriod"/>
            </a:pPr>
            <a:r>
              <a:rPr lang="it-IT" sz="2400" b="1" dirty="0" smtClean="0"/>
              <a:t>LE SEGNALAZIONI (Risposta alla richiesta di informazioni)</a:t>
            </a:r>
          </a:p>
          <a:p>
            <a:pPr marL="342900" indent="-342900">
              <a:buFont typeface="+mj-lt"/>
              <a:buAutoNum type="arabicPeriod"/>
            </a:pPr>
            <a:r>
              <a:rPr lang="it-IT" sz="2400" dirty="0" smtClean="0">
                <a:solidFill>
                  <a:schemeClr val="bg1">
                    <a:lumMod val="50000"/>
                  </a:schemeClr>
                </a:solidFill>
              </a:rPr>
              <a:t>TERMINI PER I FABBRICATI RURALI E PROFILI SANZIONATORI</a:t>
            </a:r>
          </a:p>
          <a:p>
            <a:pPr marL="342900" indent="-342900">
              <a:buFont typeface="+mj-lt"/>
              <a:buAutoNum type="arabicPeriod"/>
            </a:pPr>
            <a:r>
              <a:rPr lang="it-IT" sz="2400" dirty="0" smtClean="0">
                <a:solidFill>
                  <a:schemeClr val="bg1">
                    <a:lumMod val="50000"/>
                  </a:schemeClr>
                </a:solidFill>
              </a:rPr>
              <a:t>OBBLIGO O POSSIBILITA’ DI ACCATASTAMENTO</a:t>
            </a:r>
          </a:p>
          <a:p>
            <a:pPr marL="342900" indent="-342900">
              <a:buFont typeface="+mj-lt"/>
              <a:buAutoNum type="arabicPeriod"/>
            </a:pPr>
            <a:r>
              <a:rPr lang="it-IT" sz="2400" dirty="0" smtClean="0">
                <a:solidFill>
                  <a:schemeClr val="bg1">
                    <a:lumMod val="50000"/>
                  </a:schemeClr>
                </a:solidFill>
              </a:rPr>
              <a:t>INTESTAZIONE CATASTALE RISPETTO AL POSSESSO</a:t>
            </a:r>
          </a:p>
          <a:p>
            <a:pPr marL="342900" indent="-342900">
              <a:buFont typeface="+mj-lt"/>
              <a:buAutoNum type="arabicPeriod"/>
            </a:pPr>
            <a:endParaRPr lang="it-IT" dirty="0" smtClean="0"/>
          </a:p>
          <a:p>
            <a:pPr marL="342900" indent="-342900">
              <a:buFont typeface="+mj-lt"/>
              <a:buAutoNum type="arabicPeriod"/>
            </a:pPr>
            <a:endParaRPr lang="it-IT" dirty="0"/>
          </a:p>
        </p:txBody>
      </p:sp>
    </p:spTree>
    <p:extLst>
      <p:ext uri="{BB962C8B-B14F-4D97-AF65-F5344CB8AC3E}">
        <p14:creationId xmlns:p14="http://schemas.microsoft.com/office/powerpoint/2010/main" val="6171497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716016" y="66474"/>
            <a:ext cx="3813339" cy="1049432"/>
          </a:xfrm>
        </p:spPr>
        <p:txBody>
          <a:bodyPr>
            <a:normAutofit/>
          </a:bodyPr>
          <a:lstStyle/>
          <a:p>
            <a:r>
              <a:rPr lang="it-IT" sz="1400" dirty="0" smtClean="0"/>
              <a:t>INCONTRO CON</a:t>
            </a:r>
            <a:br>
              <a:rPr lang="it-IT" sz="1400" dirty="0" smtClean="0"/>
            </a:br>
            <a:r>
              <a:rPr lang="it-IT" sz="1400" dirty="0" smtClean="0"/>
              <a:t> IL COLLEGIO DEI GEOMETRI E DEI GEOMETRI LAUREATI DELLA PROVINCIA DI CHIETI</a:t>
            </a:r>
            <a:br>
              <a:rPr lang="it-IT" sz="1400" dirty="0" smtClean="0"/>
            </a:br>
            <a:r>
              <a:rPr lang="it-IT" sz="1800" b="1" dirty="0" smtClean="0"/>
              <a:t>PROBLEMATICHE FABBRICATI RURALI</a:t>
            </a:r>
            <a:endParaRPr lang="it-IT" sz="1800" b="1" dirty="0"/>
          </a:p>
        </p:txBody>
      </p:sp>
      <p:pic>
        <p:nvPicPr>
          <p:cNvPr id="1026" name="Picture 2" descr="C:\Users\rcnpri54h29i804y\Desktop\logo.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161" y="171907"/>
            <a:ext cx="3048000" cy="719137"/>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678396" y="1049823"/>
            <a:ext cx="8075240" cy="1015663"/>
          </a:xfrm>
          <a:prstGeom prst="rect">
            <a:avLst/>
          </a:prstGeom>
          <a:noFill/>
        </p:spPr>
        <p:txBody>
          <a:bodyPr wrap="square" rtlCol="0">
            <a:spAutoFit/>
          </a:bodyPr>
          <a:lstStyle/>
          <a:p>
            <a:r>
              <a:rPr lang="it-IT" sz="2400" dirty="0"/>
              <a:t>5. LE SEGNALAZIONI (Risposta alla richiesta di informazioni)</a:t>
            </a:r>
          </a:p>
          <a:p>
            <a:endParaRPr lang="it-IT" dirty="0" smtClean="0"/>
          </a:p>
          <a:p>
            <a:pPr marL="342900" indent="-342900">
              <a:buFont typeface="+mj-lt"/>
              <a:buAutoNum type="arabicPeriod"/>
            </a:pPr>
            <a:endParaRPr lang="it-IT" dirty="0"/>
          </a:p>
        </p:txBody>
      </p:sp>
      <p:grpSp>
        <p:nvGrpSpPr>
          <p:cNvPr id="21" name="Group 1"/>
          <p:cNvGrpSpPr>
            <a:grpSpLocks/>
          </p:cNvGrpSpPr>
          <p:nvPr/>
        </p:nvGrpSpPr>
        <p:grpSpPr bwMode="auto">
          <a:xfrm>
            <a:off x="1752600" y="14249400"/>
            <a:ext cx="1828800" cy="0"/>
            <a:chOff x="566" y="15370"/>
            <a:chExt cx="2880" cy="0"/>
          </a:xfrm>
        </p:grpSpPr>
        <p:sp>
          <p:nvSpPr>
            <p:cNvPr id="22" name="Freeform 2"/>
            <p:cNvSpPr>
              <a:spLocks/>
            </p:cNvSpPr>
            <p:nvPr/>
          </p:nvSpPr>
          <p:spPr bwMode="auto">
            <a:xfrm>
              <a:off x="566" y="15370"/>
              <a:ext cx="2880" cy="0"/>
            </a:xfrm>
            <a:custGeom>
              <a:avLst/>
              <a:gdLst>
                <a:gd name="T0" fmla="+- 0 566 566"/>
                <a:gd name="T1" fmla="*/ T0 w 2880"/>
                <a:gd name="T2" fmla="+- 0 3447 566"/>
                <a:gd name="T3" fmla="*/ T2 w 2880"/>
              </a:gdLst>
              <a:ahLst/>
              <a:cxnLst>
                <a:cxn ang="0">
                  <a:pos x="T1" y="0"/>
                </a:cxn>
                <a:cxn ang="0">
                  <a:pos x="T3" y="0"/>
                </a:cxn>
              </a:cxnLst>
              <a:rect l="0" t="0" r="r" b="b"/>
              <a:pathLst>
                <a:path w="2880">
                  <a:moveTo>
                    <a:pt x="0" y="0"/>
                  </a:moveTo>
                  <a:lnTo>
                    <a:pt x="2881" y="0"/>
                  </a:lnTo>
                </a:path>
              </a:pathLst>
            </a:custGeom>
            <a:noFill/>
            <a:ln w="889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grpSp>
      <p:pic>
        <p:nvPicPr>
          <p:cNvPr id="49" name="Immagine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627" y="1644327"/>
            <a:ext cx="7617228" cy="10427346"/>
          </a:xfrm>
          <a:prstGeom prst="rect">
            <a:avLst/>
          </a:prstGeom>
        </p:spPr>
      </p:pic>
    </p:spTree>
    <p:extLst>
      <p:ext uri="{BB962C8B-B14F-4D97-AF65-F5344CB8AC3E}">
        <p14:creationId xmlns:p14="http://schemas.microsoft.com/office/powerpoint/2010/main" val="39981168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716016" y="66474"/>
            <a:ext cx="3813339" cy="1049432"/>
          </a:xfrm>
        </p:spPr>
        <p:txBody>
          <a:bodyPr>
            <a:normAutofit/>
          </a:bodyPr>
          <a:lstStyle/>
          <a:p>
            <a:r>
              <a:rPr lang="it-IT" sz="1400" dirty="0" smtClean="0"/>
              <a:t>INCONTRO CON</a:t>
            </a:r>
            <a:br>
              <a:rPr lang="it-IT" sz="1400" dirty="0" smtClean="0"/>
            </a:br>
            <a:r>
              <a:rPr lang="it-IT" sz="1400" dirty="0" smtClean="0"/>
              <a:t> IL COLLEGIO DEI GEOMETRI E DEI GEOMETRI LAUREATI DELLA PROVINCIA DI CHIETI</a:t>
            </a:r>
            <a:br>
              <a:rPr lang="it-IT" sz="1400" dirty="0" smtClean="0"/>
            </a:br>
            <a:r>
              <a:rPr lang="it-IT" sz="1800" b="1" dirty="0" smtClean="0"/>
              <a:t>PROBLEMATICHE FABBRICATI RURALI</a:t>
            </a:r>
            <a:endParaRPr lang="it-IT" sz="1800" b="1" dirty="0"/>
          </a:p>
        </p:txBody>
      </p:sp>
      <p:pic>
        <p:nvPicPr>
          <p:cNvPr id="1026" name="Picture 2" descr="C:\Users\rcnpri54h29i804y\Desktop\logo.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161" y="171907"/>
            <a:ext cx="3048000" cy="719137"/>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678396" y="1049823"/>
            <a:ext cx="8075240" cy="1015663"/>
          </a:xfrm>
          <a:prstGeom prst="rect">
            <a:avLst/>
          </a:prstGeom>
          <a:noFill/>
        </p:spPr>
        <p:txBody>
          <a:bodyPr wrap="square" rtlCol="0">
            <a:spAutoFit/>
          </a:bodyPr>
          <a:lstStyle/>
          <a:p>
            <a:r>
              <a:rPr lang="it-IT" sz="2400" dirty="0"/>
              <a:t>5. LE SEGNALAZIONI (Risposta alla richiesta di informazioni)</a:t>
            </a:r>
          </a:p>
          <a:p>
            <a:endParaRPr lang="it-IT" dirty="0" smtClean="0"/>
          </a:p>
          <a:p>
            <a:pPr marL="342900" indent="-342900">
              <a:buFont typeface="+mj-lt"/>
              <a:buAutoNum type="arabicPeriod"/>
            </a:pPr>
            <a:endParaRPr lang="it-IT" dirty="0"/>
          </a:p>
        </p:txBody>
      </p:sp>
      <p:grpSp>
        <p:nvGrpSpPr>
          <p:cNvPr id="21" name="Group 1"/>
          <p:cNvGrpSpPr>
            <a:grpSpLocks/>
          </p:cNvGrpSpPr>
          <p:nvPr/>
        </p:nvGrpSpPr>
        <p:grpSpPr bwMode="auto">
          <a:xfrm>
            <a:off x="1752600" y="14249400"/>
            <a:ext cx="1828800" cy="0"/>
            <a:chOff x="566" y="15370"/>
            <a:chExt cx="2880" cy="0"/>
          </a:xfrm>
        </p:grpSpPr>
        <p:sp>
          <p:nvSpPr>
            <p:cNvPr id="22" name="Freeform 2"/>
            <p:cNvSpPr>
              <a:spLocks/>
            </p:cNvSpPr>
            <p:nvPr/>
          </p:nvSpPr>
          <p:spPr bwMode="auto">
            <a:xfrm>
              <a:off x="566" y="15370"/>
              <a:ext cx="2880" cy="0"/>
            </a:xfrm>
            <a:custGeom>
              <a:avLst/>
              <a:gdLst>
                <a:gd name="T0" fmla="+- 0 566 566"/>
                <a:gd name="T1" fmla="*/ T0 w 2880"/>
                <a:gd name="T2" fmla="+- 0 3447 566"/>
                <a:gd name="T3" fmla="*/ T2 w 2880"/>
              </a:gdLst>
              <a:ahLst/>
              <a:cxnLst>
                <a:cxn ang="0">
                  <a:pos x="T1" y="0"/>
                </a:cxn>
                <a:cxn ang="0">
                  <a:pos x="T3" y="0"/>
                </a:cxn>
              </a:cxnLst>
              <a:rect l="0" t="0" r="r" b="b"/>
              <a:pathLst>
                <a:path w="2880">
                  <a:moveTo>
                    <a:pt x="0" y="0"/>
                  </a:moveTo>
                  <a:lnTo>
                    <a:pt x="2881" y="0"/>
                  </a:lnTo>
                </a:path>
              </a:pathLst>
            </a:custGeom>
            <a:noFill/>
            <a:ln w="889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grpSp>
      <p:pic>
        <p:nvPicPr>
          <p:cNvPr id="3" name="Immagin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396" y="1677560"/>
            <a:ext cx="7855294" cy="10753998"/>
          </a:xfrm>
          <a:prstGeom prst="rect">
            <a:avLst/>
          </a:prstGeom>
        </p:spPr>
      </p:pic>
    </p:spTree>
    <p:extLst>
      <p:ext uri="{BB962C8B-B14F-4D97-AF65-F5344CB8AC3E}">
        <p14:creationId xmlns:p14="http://schemas.microsoft.com/office/powerpoint/2010/main" val="17528270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716016" y="291336"/>
            <a:ext cx="3813339" cy="1049432"/>
          </a:xfrm>
        </p:spPr>
        <p:txBody>
          <a:bodyPr>
            <a:normAutofit/>
          </a:bodyPr>
          <a:lstStyle/>
          <a:p>
            <a:r>
              <a:rPr lang="it-IT" sz="1400" dirty="0" smtClean="0"/>
              <a:t>INCONTRO CON</a:t>
            </a:r>
            <a:br>
              <a:rPr lang="it-IT" sz="1400" dirty="0" smtClean="0"/>
            </a:br>
            <a:r>
              <a:rPr lang="it-IT" sz="1400" dirty="0" smtClean="0"/>
              <a:t> IL COLLEGIO DEI GEOMETRI E DEI GEOMETRI LAUREATI DELLA PROVINCIA DI CHIETI</a:t>
            </a:r>
            <a:br>
              <a:rPr lang="it-IT" sz="1400" dirty="0" smtClean="0"/>
            </a:br>
            <a:r>
              <a:rPr lang="it-IT" sz="1800" b="1" dirty="0" smtClean="0"/>
              <a:t>PROBLEMATICHE FABBRICATI RURALI</a:t>
            </a:r>
            <a:endParaRPr lang="it-IT" sz="1800" b="1" dirty="0"/>
          </a:p>
        </p:txBody>
      </p:sp>
      <p:pic>
        <p:nvPicPr>
          <p:cNvPr id="1026" name="Picture 2" descr="C:\Users\rcnpri54h29i804y\Desktop\logo.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3048000" cy="719137"/>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611560" y="2060848"/>
            <a:ext cx="8136904" cy="4093428"/>
          </a:xfrm>
          <a:prstGeom prst="rect">
            <a:avLst/>
          </a:prstGeom>
          <a:noFill/>
        </p:spPr>
        <p:txBody>
          <a:bodyPr wrap="square" rtlCol="0">
            <a:spAutoFit/>
          </a:bodyPr>
          <a:lstStyle/>
          <a:p>
            <a:r>
              <a:rPr lang="it-IT" sz="3200" dirty="0" smtClean="0">
                <a:solidFill>
                  <a:srgbClr val="FF0000"/>
                </a:solidFill>
              </a:rPr>
              <a:t>TEMI TRATTATI:</a:t>
            </a:r>
          </a:p>
          <a:p>
            <a:pPr marL="342900" indent="-342900">
              <a:buFont typeface="+mj-lt"/>
              <a:buAutoNum type="arabicPeriod"/>
            </a:pPr>
            <a:r>
              <a:rPr lang="it-IT" sz="2400" dirty="0" smtClean="0">
                <a:solidFill>
                  <a:schemeClr val="bg1">
                    <a:lumMod val="50000"/>
                  </a:schemeClr>
                </a:solidFill>
              </a:rPr>
              <a:t>CRITICITA’ ACCETTAZIONE ATTI DI AGGIORNAMENTO</a:t>
            </a:r>
          </a:p>
          <a:p>
            <a:pPr marL="342900" indent="-342900">
              <a:buFont typeface="+mj-lt"/>
              <a:buAutoNum type="arabicPeriod"/>
            </a:pPr>
            <a:r>
              <a:rPr lang="it-IT" sz="2400" dirty="0" smtClean="0">
                <a:solidFill>
                  <a:schemeClr val="bg1">
                    <a:lumMod val="50000"/>
                  </a:schemeClr>
                </a:solidFill>
              </a:rPr>
              <a:t>CASI CON CONFLITTI TRA ATTI DI AGGIORNAMENTO</a:t>
            </a:r>
          </a:p>
          <a:p>
            <a:pPr marL="342900" indent="-342900">
              <a:buFont typeface="+mj-lt"/>
              <a:buAutoNum type="arabicPeriod"/>
            </a:pPr>
            <a:r>
              <a:rPr lang="it-IT" sz="2400" dirty="0" smtClean="0">
                <a:solidFill>
                  <a:schemeClr val="bg1">
                    <a:lumMod val="50000"/>
                  </a:schemeClr>
                </a:solidFill>
              </a:rPr>
              <a:t>FORME DI ELUSIONE FISCALE CON GLI ATTI CATASTALI</a:t>
            </a:r>
          </a:p>
          <a:p>
            <a:pPr marL="342900" indent="-342900">
              <a:buFont typeface="+mj-lt"/>
              <a:buAutoNum type="arabicPeriod"/>
            </a:pPr>
            <a:r>
              <a:rPr lang="it-IT" sz="2400" dirty="0" smtClean="0">
                <a:solidFill>
                  <a:schemeClr val="bg1">
                    <a:lumMod val="50000"/>
                  </a:schemeClr>
                </a:solidFill>
              </a:rPr>
              <a:t>I FABBRICATI RURALI: ISTRUZIONI E MODALITA’</a:t>
            </a:r>
          </a:p>
          <a:p>
            <a:pPr marL="342900" indent="-342900">
              <a:buFont typeface="+mj-lt"/>
              <a:buAutoNum type="arabicPeriod"/>
            </a:pPr>
            <a:r>
              <a:rPr lang="it-IT" sz="2400" dirty="0" smtClean="0">
                <a:solidFill>
                  <a:schemeClr val="bg1">
                    <a:lumMod val="50000"/>
                  </a:schemeClr>
                </a:solidFill>
              </a:rPr>
              <a:t>LE SEGNALAZIONI (Risposta alla richiesta di informazioni)</a:t>
            </a:r>
          </a:p>
          <a:p>
            <a:pPr marL="342900" indent="-342900">
              <a:buFont typeface="+mj-lt"/>
              <a:buAutoNum type="arabicPeriod"/>
            </a:pPr>
            <a:r>
              <a:rPr lang="it-IT" sz="2400" b="1" dirty="0" smtClean="0"/>
              <a:t>TERMINI PER I FABBRICATI RURALI E PROFILI SANZIONATORI</a:t>
            </a:r>
          </a:p>
          <a:p>
            <a:pPr marL="342900" indent="-342900">
              <a:buFont typeface="+mj-lt"/>
              <a:buAutoNum type="arabicPeriod"/>
            </a:pPr>
            <a:r>
              <a:rPr lang="it-IT" sz="2400" dirty="0" smtClean="0">
                <a:solidFill>
                  <a:schemeClr val="bg1">
                    <a:lumMod val="50000"/>
                  </a:schemeClr>
                </a:solidFill>
              </a:rPr>
              <a:t>OBBLIGO O POSSIBILITA’ DI ACCATASTAMENTO</a:t>
            </a:r>
          </a:p>
          <a:p>
            <a:pPr marL="342900" indent="-342900">
              <a:buFont typeface="+mj-lt"/>
              <a:buAutoNum type="arabicPeriod"/>
            </a:pPr>
            <a:r>
              <a:rPr lang="it-IT" sz="2400" dirty="0" smtClean="0">
                <a:solidFill>
                  <a:schemeClr val="bg1">
                    <a:lumMod val="50000"/>
                  </a:schemeClr>
                </a:solidFill>
              </a:rPr>
              <a:t>INTESTAZIONE CATASTALE RISPETTO AL POSSESSO</a:t>
            </a:r>
          </a:p>
          <a:p>
            <a:pPr marL="342900" indent="-342900">
              <a:buFont typeface="+mj-lt"/>
              <a:buAutoNum type="arabicPeriod"/>
            </a:pPr>
            <a:endParaRPr lang="it-IT" dirty="0" smtClean="0"/>
          </a:p>
          <a:p>
            <a:pPr marL="342900" indent="-342900">
              <a:buFont typeface="+mj-lt"/>
              <a:buAutoNum type="arabicPeriod"/>
            </a:pPr>
            <a:endParaRPr lang="it-IT" dirty="0"/>
          </a:p>
        </p:txBody>
      </p:sp>
    </p:spTree>
    <p:extLst>
      <p:ext uri="{BB962C8B-B14F-4D97-AF65-F5344CB8AC3E}">
        <p14:creationId xmlns:p14="http://schemas.microsoft.com/office/powerpoint/2010/main" val="20565838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716016" y="66474"/>
            <a:ext cx="3813339" cy="1049432"/>
          </a:xfrm>
        </p:spPr>
        <p:txBody>
          <a:bodyPr>
            <a:normAutofit/>
          </a:bodyPr>
          <a:lstStyle/>
          <a:p>
            <a:r>
              <a:rPr lang="it-IT" sz="1400" dirty="0" smtClean="0"/>
              <a:t>INCONTRO CON</a:t>
            </a:r>
            <a:br>
              <a:rPr lang="it-IT" sz="1400" dirty="0" smtClean="0"/>
            </a:br>
            <a:r>
              <a:rPr lang="it-IT" sz="1400" dirty="0" smtClean="0"/>
              <a:t> IL COLLEGIO DEI GEOMETRI E DEI GEOMETRI LAUREATI DELLA PROVINCIA DI CHIETI</a:t>
            </a:r>
            <a:br>
              <a:rPr lang="it-IT" sz="1400" dirty="0" smtClean="0"/>
            </a:br>
            <a:r>
              <a:rPr lang="it-IT" sz="1800" b="1" dirty="0" smtClean="0"/>
              <a:t>PROBLEMATICHE FABBRICATI RURALI</a:t>
            </a:r>
            <a:endParaRPr lang="it-IT" sz="1800" b="1" dirty="0"/>
          </a:p>
        </p:txBody>
      </p:sp>
      <p:pic>
        <p:nvPicPr>
          <p:cNvPr id="1026" name="Picture 2" descr="C:\Users\rcnpri54h29i804y\Desktop\logo.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161" y="171907"/>
            <a:ext cx="3048000" cy="719137"/>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332509" y="1176089"/>
            <a:ext cx="8520546" cy="4893647"/>
          </a:xfrm>
          <a:prstGeom prst="rect">
            <a:avLst/>
          </a:prstGeom>
          <a:noFill/>
        </p:spPr>
        <p:txBody>
          <a:bodyPr wrap="square" rtlCol="0">
            <a:spAutoFit/>
          </a:bodyPr>
          <a:lstStyle/>
          <a:p>
            <a:r>
              <a:rPr lang="it-IT" sz="2400" dirty="0" smtClean="0"/>
              <a:t>6</a:t>
            </a:r>
            <a:r>
              <a:rPr lang="it-IT" sz="2400" b="1" dirty="0" smtClean="0"/>
              <a:t>. </a:t>
            </a:r>
            <a:r>
              <a:rPr lang="it-IT" sz="2000" b="1" dirty="0" smtClean="0"/>
              <a:t>MODALITA’, TERMINI </a:t>
            </a:r>
            <a:r>
              <a:rPr lang="it-IT" sz="2000" b="1" dirty="0"/>
              <a:t>PER I FABBRICATI </a:t>
            </a:r>
            <a:r>
              <a:rPr lang="it-IT" sz="2000" b="1" dirty="0" smtClean="0"/>
              <a:t>RURALI E PROFILI SANZIONATORI</a:t>
            </a:r>
            <a:endParaRPr lang="it-IT" sz="2000" b="1" dirty="0"/>
          </a:p>
          <a:p>
            <a:endParaRPr lang="it-IT" dirty="0" smtClean="0"/>
          </a:p>
          <a:p>
            <a:r>
              <a:rPr lang="it-IT" dirty="0" smtClean="0"/>
              <a:t>FABBRICATI CHE CONSERVANO I REQUISITI DI RURALITA’: </a:t>
            </a:r>
          </a:p>
          <a:p>
            <a:pPr marL="342900" indent="-342900">
              <a:buFont typeface="+mj-lt"/>
              <a:buAutoNum type="arabicPeriod"/>
            </a:pPr>
            <a:r>
              <a:rPr lang="it-IT" dirty="0" smtClean="0"/>
              <a:t> FABBRICATI DA CENSIRE</a:t>
            </a:r>
          </a:p>
          <a:p>
            <a:r>
              <a:rPr lang="it-IT" dirty="0">
                <a:solidFill>
                  <a:schemeClr val="tx2">
                    <a:lumMod val="60000"/>
                    <a:lumOff val="40000"/>
                  </a:schemeClr>
                </a:solidFill>
              </a:rPr>
              <a:t> </a:t>
            </a:r>
            <a:r>
              <a:rPr lang="it-IT" dirty="0" smtClean="0">
                <a:solidFill>
                  <a:schemeClr val="tx2">
                    <a:lumMod val="60000"/>
                    <a:lumOff val="40000"/>
                  </a:schemeClr>
                </a:solidFill>
              </a:rPr>
              <a:t>         Tipologia </a:t>
            </a:r>
            <a:r>
              <a:rPr lang="it-IT" dirty="0" err="1" smtClean="0">
                <a:solidFill>
                  <a:schemeClr val="tx2">
                    <a:lumMod val="60000"/>
                    <a:lumOff val="40000"/>
                  </a:schemeClr>
                </a:solidFill>
              </a:rPr>
              <a:t>Docfa</a:t>
            </a:r>
            <a:r>
              <a:rPr lang="it-IT" dirty="0" smtClean="0">
                <a:solidFill>
                  <a:schemeClr val="tx2">
                    <a:lumMod val="60000"/>
                    <a:lumOff val="40000"/>
                  </a:schemeClr>
                </a:solidFill>
              </a:rPr>
              <a:t>: Art.13</a:t>
            </a:r>
            <a:r>
              <a:rPr lang="it-IT" dirty="0">
                <a:solidFill>
                  <a:schemeClr val="tx2">
                    <a:lumMod val="60000"/>
                    <a:lumOff val="40000"/>
                  </a:schemeClr>
                </a:solidFill>
              </a:rPr>
              <a:t>, </a:t>
            </a:r>
            <a:r>
              <a:rPr lang="it-IT" dirty="0" smtClean="0">
                <a:solidFill>
                  <a:schemeClr val="tx2">
                    <a:lumMod val="60000"/>
                    <a:lumOff val="40000"/>
                  </a:schemeClr>
                </a:solidFill>
              </a:rPr>
              <a:t>comma14-ter del </a:t>
            </a:r>
            <a:r>
              <a:rPr lang="it-IT" dirty="0">
                <a:solidFill>
                  <a:schemeClr val="tx2">
                    <a:lumMod val="60000"/>
                    <a:lumOff val="40000"/>
                  </a:schemeClr>
                </a:solidFill>
              </a:rPr>
              <a:t>decreto legge 6 dicembre 2011, n. </a:t>
            </a:r>
            <a:r>
              <a:rPr lang="it-IT" dirty="0" smtClean="0">
                <a:solidFill>
                  <a:schemeClr val="tx2">
                    <a:lumMod val="60000"/>
                    <a:lumOff val="40000"/>
                  </a:schemeClr>
                </a:solidFill>
              </a:rPr>
              <a:t>201</a:t>
            </a:r>
          </a:p>
          <a:p>
            <a:pPr lvl="1"/>
            <a:r>
              <a:rPr lang="it-IT" i="1" dirty="0" smtClean="0"/>
              <a:t>14-ter</a:t>
            </a:r>
            <a:r>
              <a:rPr lang="it-IT" i="1" dirty="0"/>
              <a:t>. </a:t>
            </a:r>
            <a:r>
              <a:rPr lang="it-IT" b="1" i="1" dirty="0"/>
              <a:t>I fabbricati </a:t>
            </a:r>
            <a:r>
              <a:rPr lang="it-IT" b="1" i="1" dirty="0" smtClean="0"/>
              <a:t>rurali</a:t>
            </a:r>
            <a:r>
              <a:rPr lang="it-IT" b="1" i="1" baseline="30000" dirty="0" smtClean="0">
                <a:solidFill>
                  <a:srgbClr val="FF0000"/>
                </a:solidFill>
              </a:rPr>
              <a:t>1</a:t>
            </a:r>
            <a:r>
              <a:rPr lang="it-IT" b="1" i="1" dirty="0" smtClean="0"/>
              <a:t> </a:t>
            </a:r>
            <a:r>
              <a:rPr lang="it-IT" i="1" dirty="0"/>
              <a:t>iscritti nel catasto dei terreni, con esclusione di quelli </a:t>
            </a:r>
            <a:r>
              <a:rPr lang="it-IT" i="1" dirty="0" smtClean="0"/>
              <a:t>    che </a:t>
            </a:r>
            <a:r>
              <a:rPr lang="it-IT" i="1" dirty="0"/>
              <a:t>non costituiscono oggetto di inventariazione ai sensi dell'articolo 3, comma 3, del decreto del Ministro delle finanze 2 gennaio 1998, n. 28, devono essere dichiarati al catasto edilizio urbano entro </a:t>
            </a:r>
            <a:r>
              <a:rPr lang="it-IT" b="1" i="1" dirty="0">
                <a:solidFill>
                  <a:srgbClr val="FF0000"/>
                </a:solidFill>
              </a:rPr>
              <a:t>il 30 novembre 2012</a:t>
            </a:r>
            <a:r>
              <a:rPr lang="it-IT" i="1" dirty="0"/>
              <a:t>, con le </a:t>
            </a:r>
            <a:r>
              <a:rPr lang="it-IT" i="1" dirty="0" err="1"/>
              <a:t>modalita'</a:t>
            </a:r>
            <a:r>
              <a:rPr lang="it-IT" i="1" dirty="0"/>
              <a:t> stabilite dal decreto del Ministro delle finanze 19 aprile 1994, n. 701</a:t>
            </a:r>
            <a:r>
              <a:rPr lang="it-IT" i="1" dirty="0" smtClean="0"/>
              <a:t>. </a:t>
            </a:r>
            <a:r>
              <a:rPr lang="it-IT" b="1" i="1" baseline="30000" dirty="0">
                <a:solidFill>
                  <a:srgbClr val="FF0000"/>
                </a:solidFill>
              </a:rPr>
              <a:t>1</a:t>
            </a:r>
            <a:r>
              <a:rPr lang="it-IT" b="1" i="1" dirty="0" smtClean="0">
                <a:solidFill>
                  <a:srgbClr val="FF0000"/>
                </a:solidFill>
              </a:rPr>
              <a:t>Solo </a:t>
            </a:r>
            <a:r>
              <a:rPr lang="it-IT" b="1" i="1" dirty="0">
                <a:solidFill>
                  <a:srgbClr val="FF0000"/>
                </a:solidFill>
              </a:rPr>
              <a:t>quelli con requisiti di </a:t>
            </a:r>
            <a:r>
              <a:rPr lang="it-IT" b="1" i="1" dirty="0" smtClean="0">
                <a:solidFill>
                  <a:srgbClr val="FF0000"/>
                </a:solidFill>
              </a:rPr>
              <a:t>ruralità.</a:t>
            </a:r>
          </a:p>
          <a:p>
            <a:pPr lvl="1"/>
            <a:endParaRPr lang="it-IT" b="1" i="1" dirty="0"/>
          </a:p>
          <a:p>
            <a:pPr marL="342900" indent="-342900">
              <a:buAutoNum type="arabicPlain" startAt="2"/>
            </a:pPr>
            <a:r>
              <a:rPr lang="it-IT" i="1" dirty="0" smtClean="0"/>
              <a:t>FABBRICATI  GIA’ CENSITI (nessun termine e nessuna sanzione)</a:t>
            </a:r>
          </a:p>
          <a:p>
            <a:r>
              <a:rPr lang="it-IT" i="1" dirty="0">
                <a:solidFill>
                  <a:schemeClr val="tx2">
                    <a:lumMod val="60000"/>
                    <a:lumOff val="40000"/>
                  </a:schemeClr>
                </a:solidFill>
              </a:rPr>
              <a:t> </a:t>
            </a:r>
            <a:r>
              <a:rPr lang="it-IT" i="1" dirty="0" smtClean="0">
                <a:solidFill>
                  <a:schemeClr val="tx2">
                    <a:lumMod val="60000"/>
                    <a:lumOff val="40000"/>
                  </a:schemeClr>
                </a:solidFill>
              </a:rPr>
              <a:t>       </a:t>
            </a:r>
            <a:r>
              <a:rPr lang="it-IT" i="1" dirty="0" smtClean="0">
                <a:solidFill>
                  <a:srgbClr val="FF0000"/>
                </a:solidFill>
              </a:rPr>
              <a:t>PER VARIARE LA DESTINAZIONE D’USO IN  </a:t>
            </a:r>
            <a:r>
              <a:rPr lang="it-IT" i="1" dirty="0" smtClean="0">
                <a:solidFill>
                  <a:srgbClr val="FF0000"/>
                </a:solidFill>
              </a:rPr>
              <a:t>CATEGORIA SPECIALE D/10</a:t>
            </a:r>
            <a:endParaRPr lang="it-IT" i="1" dirty="0" smtClean="0">
              <a:solidFill>
                <a:srgbClr val="FF0000"/>
              </a:solidFill>
            </a:endParaRPr>
          </a:p>
          <a:p>
            <a:r>
              <a:rPr lang="it-IT" i="1" dirty="0">
                <a:solidFill>
                  <a:schemeClr val="tx2">
                    <a:lumMod val="60000"/>
                    <a:lumOff val="40000"/>
                  </a:schemeClr>
                </a:solidFill>
              </a:rPr>
              <a:t> </a:t>
            </a:r>
            <a:r>
              <a:rPr lang="it-IT" i="1" dirty="0" smtClean="0">
                <a:solidFill>
                  <a:schemeClr val="tx2">
                    <a:lumMod val="60000"/>
                    <a:lumOff val="40000"/>
                  </a:schemeClr>
                </a:solidFill>
              </a:rPr>
              <a:t>       </a:t>
            </a:r>
            <a:r>
              <a:rPr lang="it-IT" dirty="0" smtClean="0">
                <a:solidFill>
                  <a:schemeClr val="tx2">
                    <a:lumMod val="60000"/>
                    <a:lumOff val="40000"/>
                  </a:schemeClr>
                </a:solidFill>
              </a:rPr>
              <a:t>Tipologia </a:t>
            </a:r>
            <a:r>
              <a:rPr lang="it-IT" dirty="0" err="1">
                <a:solidFill>
                  <a:schemeClr val="tx2">
                    <a:lumMod val="60000"/>
                    <a:lumOff val="40000"/>
                  </a:schemeClr>
                </a:solidFill>
              </a:rPr>
              <a:t>Docfa</a:t>
            </a:r>
            <a:r>
              <a:rPr lang="it-IT" dirty="0">
                <a:solidFill>
                  <a:schemeClr val="tx2">
                    <a:lumMod val="60000"/>
                    <a:lumOff val="40000"/>
                  </a:schemeClr>
                </a:solidFill>
              </a:rPr>
              <a:t>: </a:t>
            </a:r>
            <a:r>
              <a:rPr lang="it-IT" dirty="0" smtClean="0">
                <a:solidFill>
                  <a:schemeClr val="tx2">
                    <a:lumMod val="60000"/>
                    <a:lumOff val="40000"/>
                  </a:schemeClr>
                </a:solidFill>
              </a:rPr>
              <a:t>Dichiarazione fabbricato rurale DM 26/07/2012</a:t>
            </a:r>
          </a:p>
          <a:p>
            <a:r>
              <a:rPr lang="it-IT" dirty="0" smtClean="0"/>
              <a:t>        </a:t>
            </a:r>
            <a:r>
              <a:rPr lang="it-IT" dirty="0" smtClean="0">
                <a:solidFill>
                  <a:srgbClr val="FF0000"/>
                </a:solidFill>
              </a:rPr>
              <a:t>PER FABBRICATI CENSITI  IN CATEGORIA ORDINARIA CHE RESTANO TALI</a:t>
            </a:r>
          </a:p>
          <a:p>
            <a:r>
              <a:rPr lang="it-IT" dirty="0"/>
              <a:t> </a:t>
            </a:r>
            <a:r>
              <a:rPr lang="it-IT" dirty="0" smtClean="0"/>
              <a:t>        </a:t>
            </a:r>
            <a:r>
              <a:rPr lang="it-IT" dirty="0">
                <a:solidFill>
                  <a:schemeClr val="tx2">
                    <a:lumMod val="60000"/>
                    <a:lumOff val="40000"/>
                  </a:schemeClr>
                </a:solidFill>
              </a:rPr>
              <a:t>Istanza per apposizione </a:t>
            </a:r>
            <a:r>
              <a:rPr lang="it-IT" dirty="0" smtClean="0">
                <a:solidFill>
                  <a:schemeClr val="tx2">
                    <a:lumMod val="60000"/>
                    <a:lumOff val="40000"/>
                  </a:schemeClr>
                </a:solidFill>
              </a:rPr>
              <a:t>annotazione allegando </a:t>
            </a:r>
            <a:r>
              <a:rPr lang="it-IT" dirty="0" err="1" smtClean="0">
                <a:solidFill>
                  <a:schemeClr val="tx2">
                    <a:lumMod val="60000"/>
                    <a:lumOff val="40000"/>
                  </a:schemeClr>
                </a:solidFill>
              </a:rPr>
              <a:t>Mod</a:t>
            </a:r>
            <a:r>
              <a:rPr lang="it-IT" dirty="0" smtClean="0">
                <a:solidFill>
                  <a:schemeClr val="tx2">
                    <a:lumMod val="60000"/>
                    <a:lumOff val="40000"/>
                  </a:schemeClr>
                </a:solidFill>
              </a:rPr>
              <a:t>. A e </a:t>
            </a:r>
            <a:r>
              <a:rPr lang="it-IT" dirty="0" err="1" smtClean="0">
                <a:solidFill>
                  <a:schemeClr val="tx2">
                    <a:lumMod val="60000"/>
                    <a:lumOff val="40000"/>
                  </a:schemeClr>
                </a:solidFill>
              </a:rPr>
              <a:t>Mod</a:t>
            </a:r>
            <a:r>
              <a:rPr lang="it-IT" dirty="0" smtClean="0">
                <a:solidFill>
                  <a:schemeClr val="tx2">
                    <a:lumMod val="60000"/>
                    <a:lumOff val="40000"/>
                  </a:schemeClr>
                </a:solidFill>
              </a:rPr>
              <a:t>. B o </a:t>
            </a:r>
            <a:r>
              <a:rPr lang="it-IT" dirty="0" err="1" smtClean="0">
                <a:solidFill>
                  <a:schemeClr val="tx2">
                    <a:lumMod val="60000"/>
                    <a:lumOff val="40000"/>
                  </a:schemeClr>
                </a:solidFill>
              </a:rPr>
              <a:t>Mod</a:t>
            </a:r>
            <a:r>
              <a:rPr lang="it-IT" dirty="0" smtClean="0">
                <a:solidFill>
                  <a:schemeClr val="tx2">
                    <a:lumMod val="60000"/>
                    <a:lumOff val="40000"/>
                  </a:schemeClr>
                </a:solidFill>
              </a:rPr>
              <a:t>. C</a:t>
            </a:r>
            <a:endParaRPr lang="it-IT" dirty="0">
              <a:solidFill>
                <a:schemeClr val="tx2">
                  <a:lumMod val="60000"/>
                  <a:lumOff val="40000"/>
                </a:schemeClr>
              </a:solidFill>
            </a:endParaRPr>
          </a:p>
        </p:txBody>
      </p:sp>
      <p:grpSp>
        <p:nvGrpSpPr>
          <p:cNvPr id="21" name="Group 1"/>
          <p:cNvGrpSpPr>
            <a:grpSpLocks/>
          </p:cNvGrpSpPr>
          <p:nvPr/>
        </p:nvGrpSpPr>
        <p:grpSpPr bwMode="auto">
          <a:xfrm>
            <a:off x="1752600" y="14249400"/>
            <a:ext cx="1828800" cy="0"/>
            <a:chOff x="566" y="15370"/>
            <a:chExt cx="2880" cy="0"/>
          </a:xfrm>
        </p:grpSpPr>
        <p:sp>
          <p:nvSpPr>
            <p:cNvPr id="22" name="Freeform 2"/>
            <p:cNvSpPr>
              <a:spLocks/>
            </p:cNvSpPr>
            <p:nvPr/>
          </p:nvSpPr>
          <p:spPr bwMode="auto">
            <a:xfrm>
              <a:off x="566" y="15370"/>
              <a:ext cx="2880" cy="0"/>
            </a:xfrm>
            <a:custGeom>
              <a:avLst/>
              <a:gdLst>
                <a:gd name="T0" fmla="+- 0 566 566"/>
                <a:gd name="T1" fmla="*/ T0 w 2880"/>
                <a:gd name="T2" fmla="+- 0 3447 566"/>
                <a:gd name="T3" fmla="*/ T2 w 2880"/>
              </a:gdLst>
              <a:ahLst/>
              <a:cxnLst>
                <a:cxn ang="0">
                  <a:pos x="T1" y="0"/>
                </a:cxn>
                <a:cxn ang="0">
                  <a:pos x="T3" y="0"/>
                </a:cxn>
              </a:cxnLst>
              <a:rect l="0" t="0" r="r" b="b"/>
              <a:pathLst>
                <a:path w="2880">
                  <a:moveTo>
                    <a:pt x="0" y="0"/>
                  </a:moveTo>
                  <a:lnTo>
                    <a:pt x="2881" y="0"/>
                  </a:lnTo>
                </a:path>
              </a:pathLst>
            </a:custGeom>
            <a:noFill/>
            <a:ln w="889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grpSp>
    </p:spTree>
    <p:extLst>
      <p:ext uri="{BB962C8B-B14F-4D97-AF65-F5344CB8AC3E}">
        <p14:creationId xmlns:p14="http://schemas.microsoft.com/office/powerpoint/2010/main" val="9768858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716016" y="66474"/>
            <a:ext cx="3813339" cy="1049432"/>
          </a:xfrm>
        </p:spPr>
        <p:txBody>
          <a:bodyPr>
            <a:normAutofit/>
          </a:bodyPr>
          <a:lstStyle/>
          <a:p>
            <a:r>
              <a:rPr lang="it-IT" sz="1400" dirty="0" smtClean="0"/>
              <a:t>INCONTRO CON</a:t>
            </a:r>
            <a:br>
              <a:rPr lang="it-IT" sz="1400" dirty="0" smtClean="0"/>
            </a:br>
            <a:r>
              <a:rPr lang="it-IT" sz="1400" dirty="0" smtClean="0"/>
              <a:t> IL COLLEGIO DEI GEOMETRI E DEI GEOMETRI LAUREATI DELLA PROVINCIA DI CHIETI</a:t>
            </a:r>
            <a:br>
              <a:rPr lang="it-IT" sz="1400" dirty="0" smtClean="0"/>
            </a:br>
            <a:r>
              <a:rPr lang="it-IT" sz="1800" b="1" dirty="0" smtClean="0"/>
              <a:t>PROBLEMATICHE FABBRICATI RURALI</a:t>
            </a:r>
            <a:endParaRPr lang="it-IT" sz="1800" b="1" dirty="0"/>
          </a:p>
        </p:txBody>
      </p:sp>
      <p:pic>
        <p:nvPicPr>
          <p:cNvPr id="1026" name="Picture 2" descr="C:\Users\rcnpri54h29i804y\Desktop\logo.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161" y="171907"/>
            <a:ext cx="3048000" cy="719137"/>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332509" y="1425470"/>
            <a:ext cx="8520546" cy="5339923"/>
          </a:xfrm>
          <a:prstGeom prst="rect">
            <a:avLst/>
          </a:prstGeom>
          <a:noFill/>
        </p:spPr>
        <p:txBody>
          <a:bodyPr wrap="square" rtlCol="0">
            <a:spAutoFit/>
          </a:bodyPr>
          <a:lstStyle/>
          <a:p>
            <a:r>
              <a:rPr lang="it-IT" sz="2400" dirty="0" smtClean="0"/>
              <a:t>6</a:t>
            </a:r>
            <a:r>
              <a:rPr lang="it-IT" sz="2400" b="1" dirty="0" smtClean="0"/>
              <a:t>. </a:t>
            </a:r>
            <a:r>
              <a:rPr lang="it-IT" sz="2000" b="1" dirty="0" smtClean="0"/>
              <a:t>MODALITA’, TERMINI </a:t>
            </a:r>
            <a:r>
              <a:rPr lang="it-IT" sz="2000" b="1" dirty="0"/>
              <a:t>PER I FABBRICATI </a:t>
            </a:r>
            <a:r>
              <a:rPr lang="it-IT" sz="2000" b="1" dirty="0" smtClean="0"/>
              <a:t>RURALI E PROFILI SANZIONATORI</a:t>
            </a:r>
            <a:endParaRPr lang="it-IT" sz="2000" b="1" dirty="0"/>
          </a:p>
          <a:p>
            <a:endParaRPr lang="it-IT" b="1" i="1" dirty="0"/>
          </a:p>
          <a:p>
            <a:pPr>
              <a:spcBef>
                <a:spcPts val="600"/>
              </a:spcBef>
            </a:pPr>
            <a:r>
              <a:rPr lang="it-IT" i="1" dirty="0"/>
              <a:t>3</a:t>
            </a:r>
            <a:r>
              <a:rPr lang="it-IT" i="1" dirty="0" smtClean="0"/>
              <a:t>. FABBRICATI CHE HANNO PERSO I REQUISITI DI RURALITA’</a:t>
            </a:r>
          </a:p>
          <a:p>
            <a:r>
              <a:rPr lang="it-IT" dirty="0">
                <a:solidFill>
                  <a:schemeClr val="tx2">
                    <a:lumMod val="60000"/>
                    <a:lumOff val="40000"/>
                  </a:schemeClr>
                </a:solidFill>
              </a:rPr>
              <a:t>Tipologia </a:t>
            </a:r>
            <a:r>
              <a:rPr lang="it-IT" dirty="0" err="1">
                <a:solidFill>
                  <a:schemeClr val="tx2">
                    <a:lumMod val="60000"/>
                    <a:lumOff val="40000"/>
                  </a:schemeClr>
                </a:solidFill>
              </a:rPr>
              <a:t>Docfa</a:t>
            </a:r>
            <a:r>
              <a:rPr lang="it-IT" dirty="0" smtClean="0">
                <a:solidFill>
                  <a:schemeClr val="tx2">
                    <a:lumMod val="60000"/>
                    <a:lumOff val="40000"/>
                  </a:schemeClr>
                </a:solidFill>
              </a:rPr>
              <a:t>: Fabbricato ex-rurale-art. 2, c. 36 o 37 Dl. 262/2006</a:t>
            </a:r>
          </a:p>
          <a:p>
            <a:r>
              <a:rPr lang="it-IT" dirty="0" smtClean="0"/>
              <a:t>-Indicare </a:t>
            </a:r>
            <a:r>
              <a:rPr lang="it-IT" dirty="0"/>
              <a:t>quale data di ultimazione lavori </a:t>
            </a:r>
            <a:r>
              <a:rPr lang="it-IT" dirty="0" smtClean="0"/>
              <a:t>la data di perdita dei requisiti </a:t>
            </a:r>
            <a:r>
              <a:rPr lang="it-IT" dirty="0" smtClean="0"/>
              <a:t>ed </a:t>
            </a:r>
            <a:r>
              <a:rPr lang="it-IT" dirty="0"/>
              <a:t>in relazione le circostanze.</a:t>
            </a:r>
          </a:p>
          <a:p>
            <a:r>
              <a:rPr lang="it-IT" dirty="0" smtClean="0"/>
              <a:t>-Per i fabbricati che in catasto sono indicati quali </a:t>
            </a:r>
            <a:r>
              <a:rPr lang="it-IT" b="1" dirty="0" smtClean="0"/>
              <a:t>rurali ma che hanno perso i requisiti di ruralità </a:t>
            </a:r>
            <a:r>
              <a:rPr lang="it-IT" dirty="0" smtClean="0"/>
              <a:t>vale la norma generale</a:t>
            </a:r>
            <a:r>
              <a:rPr lang="it-IT" b="1" baseline="30000" dirty="0" smtClean="0">
                <a:solidFill>
                  <a:srgbClr val="FF0000"/>
                </a:solidFill>
              </a:rPr>
              <a:t>2</a:t>
            </a:r>
            <a:r>
              <a:rPr lang="it-IT" dirty="0" smtClean="0"/>
              <a:t> ovvero il termine è fissato al </a:t>
            </a:r>
            <a:r>
              <a:rPr lang="it-IT" b="1" dirty="0" smtClean="0"/>
              <a:t>30° giorno</a:t>
            </a:r>
            <a:r>
              <a:rPr lang="it-IT" b="1" baseline="30000" dirty="0" smtClean="0">
                <a:solidFill>
                  <a:srgbClr val="FF0000"/>
                </a:solidFill>
              </a:rPr>
              <a:t>3</a:t>
            </a:r>
            <a:r>
              <a:rPr lang="it-IT" b="1" dirty="0" smtClean="0"/>
              <a:t> </a:t>
            </a:r>
            <a:r>
              <a:rPr lang="it-IT" dirty="0" smtClean="0"/>
              <a:t>(dalla perdita dei requisiti). </a:t>
            </a:r>
          </a:p>
          <a:p>
            <a:r>
              <a:rPr lang="it-IT" dirty="0"/>
              <a:t> </a:t>
            </a:r>
            <a:r>
              <a:rPr lang="it-IT" dirty="0" smtClean="0"/>
              <a:t>      </a:t>
            </a:r>
            <a:r>
              <a:rPr lang="it-IT" b="1" baseline="30000" dirty="0" smtClean="0">
                <a:solidFill>
                  <a:srgbClr val="FF0000"/>
                </a:solidFill>
              </a:rPr>
              <a:t>2</a:t>
            </a:r>
            <a:r>
              <a:rPr lang="it-IT" b="1" dirty="0" smtClean="0">
                <a:solidFill>
                  <a:srgbClr val="FF0000"/>
                </a:solidFill>
              </a:rPr>
              <a:t> </a:t>
            </a:r>
            <a:r>
              <a:rPr lang="it-IT" sz="1400" dirty="0"/>
              <a:t>obbligo introdotto  </a:t>
            </a:r>
            <a:r>
              <a:rPr lang="it-IT" sz="1400" dirty="0" smtClean="0"/>
              <a:t>dall’articolo </a:t>
            </a:r>
            <a:r>
              <a:rPr lang="it-IT" sz="1400" dirty="0"/>
              <a:t>2, comma 37, del decreto legge 3 ottobre 2006, n. </a:t>
            </a:r>
            <a:r>
              <a:rPr lang="it-IT" sz="1400" dirty="0" smtClean="0"/>
              <a:t>262.</a:t>
            </a:r>
            <a:endParaRPr lang="it-IT" sz="1400" dirty="0"/>
          </a:p>
          <a:p>
            <a:r>
              <a:rPr lang="it-IT" b="1" baseline="30000" dirty="0" smtClean="0">
                <a:solidFill>
                  <a:srgbClr val="FF0000"/>
                </a:solidFill>
              </a:rPr>
              <a:t>          3</a:t>
            </a:r>
            <a:r>
              <a:rPr lang="it-IT" b="1" dirty="0" smtClean="0">
                <a:solidFill>
                  <a:srgbClr val="FF0000"/>
                </a:solidFill>
              </a:rPr>
              <a:t> </a:t>
            </a:r>
            <a:r>
              <a:rPr lang="it-IT" sz="1400" dirty="0" smtClean="0"/>
              <a:t>termine introdotto </a:t>
            </a:r>
            <a:r>
              <a:rPr lang="it-IT" sz="1400" dirty="0"/>
              <a:t>dall'art. 34-quinquies, co. 2, </a:t>
            </a:r>
            <a:r>
              <a:rPr lang="it-IT" sz="1400" dirty="0" smtClean="0"/>
              <a:t>Legge </a:t>
            </a:r>
            <a:r>
              <a:rPr lang="it-IT" sz="1400" dirty="0"/>
              <a:t>n. 80/2006 che ha </a:t>
            </a:r>
            <a:r>
              <a:rPr lang="it-IT" sz="1400" dirty="0" smtClean="0"/>
              <a:t>meglio precisato </a:t>
            </a:r>
            <a:r>
              <a:rPr lang="it-IT" sz="1400" dirty="0"/>
              <a:t>quanto </a:t>
            </a:r>
            <a:endParaRPr lang="it-IT" sz="1400" dirty="0" smtClean="0"/>
          </a:p>
          <a:p>
            <a:r>
              <a:rPr lang="it-IT" sz="1400" dirty="0"/>
              <a:t> </a:t>
            </a:r>
            <a:r>
              <a:rPr lang="it-IT" sz="1400" dirty="0" smtClean="0"/>
              <a:t>        disposto dall'art</a:t>
            </a:r>
            <a:r>
              <a:rPr lang="it-IT" sz="1400" dirty="0"/>
              <a:t>. 28 </a:t>
            </a:r>
            <a:r>
              <a:rPr lang="it-IT" sz="1400" dirty="0" err="1"/>
              <a:t>R.d.l.</a:t>
            </a:r>
            <a:r>
              <a:rPr lang="it-IT" sz="1400" dirty="0"/>
              <a:t> n. 652/1939. </a:t>
            </a:r>
            <a:endParaRPr lang="it-IT" sz="1400" dirty="0" smtClean="0"/>
          </a:p>
          <a:p>
            <a:pPr>
              <a:spcBef>
                <a:spcPts val="600"/>
              </a:spcBef>
            </a:pPr>
            <a:r>
              <a:rPr lang="it-IT" dirty="0" smtClean="0"/>
              <a:t>4. PER I FABBRICATI DI CUI ALL’ART. </a:t>
            </a:r>
            <a:r>
              <a:rPr lang="it-IT" dirty="0"/>
              <a:t>1 </a:t>
            </a:r>
            <a:r>
              <a:rPr lang="it-IT" dirty="0" smtClean="0"/>
              <a:t>COMMA 277 LEGGE </a:t>
            </a:r>
            <a:r>
              <a:rPr lang="it-IT" dirty="0"/>
              <a:t>244/2007 </a:t>
            </a:r>
            <a:r>
              <a:rPr lang="it-IT" dirty="0" smtClean="0"/>
              <a:t> (Aggiornamento sollecitato dall’Ufficio con apposita notifica) il </a:t>
            </a:r>
            <a:r>
              <a:rPr lang="it-IT" dirty="0"/>
              <a:t>termine </a:t>
            </a:r>
            <a:r>
              <a:rPr lang="it-IT" dirty="0" smtClean="0"/>
              <a:t>di presentazione  è </a:t>
            </a:r>
            <a:r>
              <a:rPr lang="it-IT" dirty="0"/>
              <a:t>a 90 gg </a:t>
            </a:r>
            <a:r>
              <a:rPr lang="it-IT" dirty="0" smtClean="0"/>
              <a:t>dal ricevimento della notifica e </a:t>
            </a:r>
            <a:r>
              <a:rPr lang="it-IT" dirty="0"/>
              <a:t>non  </a:t>
            </a:r>
            <a:r>
              <a:rPr lang="it-IT" dirty="0" smtClean="0"/>
              <a:t>prorogabile perché disposto </a:t>
            </a:r>
            <a:r>
              <a:rPr lang="it-IT" dirty="0"/>
              <a:t>dalla legge</a:t>
            </a:r>
            <a:r>
              <a:rPr lang="it-IT" dirty="0" smtClean="0"/>
              <a:t>.</a:t>
            </a:r>
          </a:p>
          <a:p>
            <a:pPr>
              <a:spcBef>
                <a:spcPts val="600"/>
              </a:spcBef>
            </a:pPr>
            <a:r>
              <a:rPr lang="it-IT" dirty="0" smtClean="0"/>
              <a:t>5. PER I TERRENI CON FABBRICATO RURALE DEMOLITO per omessa denuncia della </a:t>
            </a:r>
            <a:r>
              <a:rPr lang="it-IT" dirty="0" err="1" smtClean="0"/>
              <a:t>variazionie</a:t>
            </a:r>
            <a:r>
              <a:rPr lang="it-IT" dirty="0" smtClean="0"/>
              <a:t> di reddito domenicale e agrario la sanzione a sensi dell’art. 3 del DL 471/1997 è di €. 250,00-€. 2,000,00.</a:t>
            </a:r>
            <a:endParaRPr lang="it-IT" dirty="0"/>
          </a:p>
        </p:txBody>
      </p:sp>
      <p:grpSp>
        <p:nvGrpSpPr>
          <p:cNvPr id="21" name="Group 1"/>
          <p:cNvGrpSpPr>
            <a:grpSpLocks/>
          </p:cNvGrpSpPr>
          <p:nvPr/>
        </p:nvGrpSpPr>
        <p:grpSpPr bwMode="auto">
          <a:xfrm>
            <a:off x="1752600" y="14249400"/>
            <a:ext cx="1828800" cy="0"/>
            <a:chOff x="566" y="15370"/>
            <a:chExt cx="2880" cy="0"/>
          </a:xfrm>
        </p:grpSpPr>
        <p:sp>
          <p:nvSpPr>
            <p:cNvPr id="22" name="Freeform 2"/>
            <p:cNvSpPr>
              <a:spLocks/>
            </p:cNvSpPr>
            <p:nvPr/>
          </p:nvSpPr>
          <p:spPr bwMode="auto">
            <a:xfrm>
              <a:off x="566" y="15370"/>
              <a:ext cx="2880" cy="0"/>
            </a:xfrm>
            <a:custGeom>
              <a:avLst/>
              <a:gdLst>
                <a:gd name="T0" fmla="+- 0 566 566"/>
                <a:gd name="T1" fmla="*/ T0 w 2880"/>
                <a:gd name="T2" fmla="+- 0 3447 566"/>
                <a:gd name="T3" fmla="*/ T2 w 2880"/>
              </a:gdLst>
              <a:ahLst/>
              <a:cxnLst>
                <a:cxn ang="0">
                  <a:pos x="T1" y="0"/>
                </a:cxn>
                <a:cxn ang="0">
                  <a:pos x="T3" y="0"/>
                </a:cxn>
              </a:cxnLst>
              <a:rect l="0" t="0" r="r" b="b"/>
              <a:pathLst>
                <a:path w="2880">
                  <a:moveTo>
                    <a:pt x="0" y="0"/>
                  </a:moveTo>
                  <a:lnTo>
                    <a:pt x="2881" y="0"/>
                  </a:lnTo>
                </a:path>
              </a:pathLst>
            </a:custGeom>
            <a:noFill/>
            <a:ln w="889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grpSp>
    </p:spTree>
    <p:extLst>
      <p:ext uri="{BB962C8B-B14F-4D97-AF65-F5344CB8AC3E}">
        <p14:creationId xmlns:p14="http://schemas.microsoft.com/office/powerpoint/2010/main" val="6345309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716016" y="66474"/>
            <a:ext cx="3813339" cy="1049432"/>
          </a:xfrm>
        </p:spPr>
        <p:txBody>
          <a:bodyPr>
            <a:normAutofit/>
          </a:bodyPr>
          <a:lstStyle/>
          <a:p>
            <a:r>
              <a:rPr lang="it-IT" sz="1400" dirty="0" smtClean="0"/>
              <a:t>INCONTRO CON</a:t>
            </a:r>
            <a:br>
              <a:rPr lang="it-IT" sz="1400" dirty="0" smtClean="0"/>
            </a:br>
            <a:r>
              <a:rPr lang="it-IT" sz="1400" dirty="0" smtClean="0"/>
              <a:t> IL COLLEGIO DEI GEOMETRI E DEI GEOMETRI LAUREATI DELLA PROVINCIA DI CHIETI</a:t>
            </a:r>
            <a:br>
              <a:rPr lang="it-IT" sz="1400" dirty="0" smtClean="0"/>
            </a:br>
            <a:r>
              <a:rPr lang="it-IT" sz="1800" b="1" dirty="0" smtClean="0"/>
              <a:t>PROBLEMATICHE FABBRICATI RURALI</a:t>
            </a:r>
            <a:endParaRPr lang="it-IT" sz="1800" b="1" dirty="0"/>
          </a:p>
        </p:txBody>
      </p:sp>
      <p:pic>
        <p:nvPicPr>
          <p:cNvPr id="1026" name="Picture 2" descr="C:\Users\rcnpri54h29i804y\Desktop\logo.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161" y="171907"/>
            <a:ext cx="3048000" cy="719137"/>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678396" y="1192853"/>
            <a:ext cx="8075240" cy="461665"/>
          </a:xfrm>
          <a:prstGeom prst="rect">
            <a:avLst/>
          </a:prstGeom>
          <a:noFill/>
        </p:spPr>
        <p:txBody>
          <a:bodyPr wrap="square" rtlCol="0">
            <a:spAutoFit/>
          </a:bodyPr>
          <a:lstStyle/>
          <a:p>
            <a:r>
              <a:rPr lang="it-IT" sz="2400" dirty="0" smtClean="0"/>
              <a:t>6. PROFILI SANZIONATORI</a:t>
            </a:r>
            <a:endParaRPr lang="it-IT" sz="2400" dirty="0"/>
          </a:p>
        </p:txBody>
      </p:sp>
      <p:grpSp>
        <p:nvGrpSpPr>
          <p:cNvPr id="21" name="Group 1"/>
          <p:cNvGrpSpPr>
            <a:grpSpLocks/>
          </p:cNvGrpSpPr>
          <p:nvPr/>
        </p:nvGrpSpPr>
        <p:grpSpPr bwMode="auto">
          <a:xfrm>
            <a:off x="1752600" y="14249400"/>
            <a:ext cx="1828800" cy="0"/>
            <a:chOff x="566" y="15370"/>
            <a:chExt cx="2880" cy="0"/>
          </a:xfrm>
        </p:grpSpPr>
        <p:sp>
          <p:nvSpPr>
            <p:cNvPr id="22" name="Freeform 2"/>
            <p:cNvSpPr>
              <a:spLocks/>
            </p:cNvSpPr>
            <p:nvPr/>
          </p:nvSpPr>
          <p:spPr bwMode="auto">
            <a:xfrm>
              <a:off x="566" y="15370"/>
              <a:ext cx="2880" cy="0"/>
            </a:xfrm>
            <a:custGeom>
              <a:avLst/>
              <a:gdLst>
                <a:gd name="T0" fmla="+- 0 566 566"/>
                <a:gd name="T1" fmla="*/ T0 w 2880"/>
                <a:gd name="T2" fmla="+- 0 3447 566"/>
                <a:gd name="T3" fmla="*/ T2 w 2880"/>
              </a:gdLst>
              <a:ahLst/>
              <a:cxnLst>
                <a:cxn ang="0">
                  <a:pos x="T1" y="0"/>
                </a:cxn>
                <a:cxn ang="0">
                  <a:pos x="T3" y="0"/>
                </a:cxn>
              </a:cxnLst>
              <a:rect l="0" t="0" r="r" b="b"/>
              <a:pathLst>
                <a:path w="2880">
                  <a:moveTo>
                    <a:pt x="0" y="0"/>
                  </a:moveTo>
                  <a:lnTo>
                    <a:pt x="2881" y="0"/>
                  </a:lnTo>
                </a:path>
              </a:pathLst>
            </a:custGeom>
            <a:noFill/>
            <a:ln w="889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grpSp>
      <p:sp>
        <p:nvSpPr>
          <p:cNvPr id="3" name="CasellaDiTesto 2"/>
          <p:cNvSpPr txBox="1"/>
          <p:nvPr/>
        </p:nvSpPr>
        <p:spPr>
          <a:xfrm>
            <a:off x="347534" y="1696107"/>
            <a:ext cx="8461974" cy="2031325"/>
          </a:xfrm>
          <a:prstGeom prst="rect">
            <a:avLst/>
          </a:prstGeom>
          <a:noFill/>
        </p:spPr>
        <p:txBody>
          <a:bodyPr wrap="square" rtlCol="0">
            <a:spAutoFit/>
          </a:bodyPr>
          <a:lstStyle/>
          <a:p>
            <a:r>
              <a:rPr lang="it-IT" dirty="0" smtClean="0"/>
              <a:t>SANZIONE ORDINARIA  immobili urbani </a:t>
            </a:r>
          </a:p>
          <a:p>
            <a:r>
              <a:rPr lang="it-IT" dirty="0"/>
              <a:t> </a:t>
            </a:r>
            <a:r>
              <a:rPr lang="it-IT" dirty="0" smtClean="0"/>
              <a:t>                 </a:t>
            </a:r>
            <a:r>
              <a:rPr lang="it-IT" dirty="0" err="1" smtClean="0"/>
              <a:t>min</a:t>
            </a:r>
            <a:r>
              <a:rPr lang="it-IT" dirty="0" smtClean="0"/>
              <a:t> </a:t>
            </a:r>
            <a:r>
              <a:rPr lang="it-IT" dirty="0"/>
              <a:t>€</a:t>
            </a:r>
            <a:r>
              <a:rPr lang="it-IT" dirty="0" smtClean="0"/>
              <a:t>. 1.032,00- </a:t>
            </a:r>
            <a:r>
              <a:rPr lang="it-IT" dirty="0" err="1" smtClean="0"/>
              <a:t>max</a:t>
            </a:r>
            <a:r>
              <a:rPr lang="it-IT" dirty="0" smtClean="0"/>
              <a:t> €. </a:t>
            </a:r>
            <a:r>
              <a:rPr lang="it-IT" dirty="0"/>
              <a:t>8.264,00 (art. 2, comma 12 , del </a:t>
            </a:r>
            <a:r>
              <a:rPr lang="it-IT" dirty="0" err="1"/>
              <a:t>D.L.vo</a:t>
            </a:r>
            <a:r>
              <a:rPr lang="it-IT" dirty="0"/>
              <a:t> n. </a:t>
            </a:r>
            <a:r>
              <a:rPr lang="it-IT" dirty="0" smtClean="0"/>
              <a:t>23/2011)</a:t>
            </a:r>
          </a:p>
          <a:p>
            <a:r>
              <a:rPr lang="it-IT" dirty="0" smtClean="0"/>
              <a:t>                  (ridotto ad 1/3 se il pagamento viene effettuato entro 60 gg)</a:t>
            </a:r>
          </a:p>
          <a:p>
            <a:endParaRPr lang="it-IT" dirty="0"/>
          </a:p>
          <a:p>
            <a:r>
              <a:rPr lang="it-IT" dirty="0" smtClean="0"/>
              <a:t>RAVVEDIMENTO OPEROSO (art. 13, c. 1, </a:t>
            </a:r>
            <a:r>
              <a:rPr lang="it-IT" dirty="0" err="1" smtClean="0"/>
              <a:t>D.L.vo</a:t>
            </a:r>
            <a:r>
              <a:rPr lang="it-IT" dirty="0" smtClean="0"/>
              <a:t> 18 dicembre 1997, n. 472 e </a:t>
            </a:r>
            <a:r>
              <a:rPr lang="it-IT" dirty="0" err="1" smtClean="0"/>
              <a:t>s.m.i.</a:t>
            </a:r>
            <a:r>
              <a:rPr lang="it-IT" dirty="0" smtClean="0"/>
              <a:t>)</a:t>
            </a:r>
          </a:p>
          <a:p>
            <a:endParaRPr lang="it-IT" dirty="0" smtClean="0"/>
          </a:p>
          <a:p>
            <a:endParaRPr lang="it-IT" dirty="0"/>
          </a:p>
        </p:txBody>
      </p:sp>
      <p:pic>
        <p:nvPicPr>
          <p:cNvPr id="5" name="Immagine 4"/>
          <p:cNvPicPr>
            <a:picLocks noChangeAspect="1"/>
          </p:cNvPicPr>
          <p:nvPr/>
        </p:nvPicPr>
        <p:blipFill>
          <a:blip r:embed="rId4"/>
          <a:stretch>
            <a:fillRect/>
          </a:stretch>
        </p:blipFill>
        <p:spPr>
          <a:xfrm>
            <a:off x="347534" y="3157595"/>
            <a:ext cx="8350229" cy="2987963"/>
          </a:xfrm>
          <a:prstGeom prst="rect">
            <a:avLst/>
          </a:prstGeom>
        </p:spPr>
      </p:pic>
      <p:sp>
        <p:nvSpPr>
          <p:cNvPr id="6" name="CasellaDiTesto 5"/>
          <p:cNvSpPr txBox="1"/>
          <p:nvPr/>
        </p:nvSpPr>
        <p:spPr>
          <a:xfrm>
            <a:off x="347534" y="6359003"/>
            <a:ext cx="8607661" cy="369332"/>
          </a:xfrm>
          <a:prstGeom prst="rect">
            <a:avLst/>
          </a:prstGeom>
          <a:noFill/>
        </p:spPr>
        <p:txBody>
          <a:bodyPr wrap="square" rtlCol="0">
            <a:spAutoFit/>
          </a:bodyPr>
          <a:lstStyle/>
          <a:p>
            <a:r>
              <a:rPr lang="it-IT" dirty="0" smtClean="0"/>
              <a:t>CUMULO GIURIDICO (art  81 c.p.- concorso formale-reato continuato)</a:t>
            </a:r>
            <a:endParaRPr lang="it-IT" dirty="0"/>
          </a:p>
        </p:txBody>
      </p:sp>
    </p:spTree>
    <p:extLst>
      <p:ext uri="{BB962C8B-B14F-4D97-AF65-F5344CB8AC3E}">
        <p14:creationId xmlns:p14="http://schemas.microsoft.com/office/powerpoint/2010/main" val="4019034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716016" y="291336"/>
            <a:ext cx="3813339" cy="1049432"/>
          </a:xfrm>
        </p:spPr>
        <p:txBody>
          <a:bodyPr>
            <a:normAutofit/>
          </a:bodyPr>
          <a:lstStyle/>
          <a:p>
            <a:r>
              <a:rPr lang="it-IT" sz="1400" dirty="0" smtClean="0"/>
              <a:t>INCONTRO CON</a:t>
            </a:r>
            <a:br>
              <a:rPr lang="it-IT" sz="1400" dirty="0" smtClean="0"/>
            </a:br>
            <a:r>
              <a:rPr lang="it-IT" sz="1400" dirty="0" smtClean="0"/>
              <a:t> IL COLLEGIO DEI GEOMETRI E DEI GEOMETRI LAUREATI DELLA PROVINCIA DI CHIETI</a:t>
            </a:r>
            <a:br>
              <a:rPr lang="it-IT" sz="1400" dirty="0" smtClean="0"/>
            </a:br>
            <a:r>
              <a:rPr lang="it-IT" sz="1800" b="1" dirty="0" smtClean="0"/>
              <a:t>PROBLEMATICHE FABBRICATI RURALI</a:t>
            </a:r>
            <a:endParaRPr lang="it-IT" sz="1800" b="1" dirty="0"/>
          </a:p>
        </p:txBody>
      </p:sp>
      <p:pic>
        <p:nvPicPr>
          <p:cNvPr id="1026" name="Picture 2" descr="C:\Users\rcnpri54h29i804y\Desktop\logo.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3048000" cy="719137"/>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539552" y="1484784"/>
            <a:ext cx="8136904" cy="4524315"/>
          </a:xfrm>
          <a:prstGeom prst="rect">
            <a:avLst/>
          </a:prstGeom>
          <a:noFill/>
        </p:spPr>
        <p:txBody>
          <a:bodyPr wrap="square" rtlCol="0">
            <a:spAutoFit/>
          </a:bodyPr>
          <a:lstStyle/>
          <a:p>
            <a:pPr marL="342900" indent="-342900">
              <a:buFont typeface="+mj-lt"/>
              <a:buAutoNum type="arabicPeriod"/>
            </a:pPr>
            <a:r>
              <a:rPr lang="it-IT" sz="2400" b="1" dirty="0" smtClean="0">
                <a:solidFill>
                  <a:srgbClr val="FF0000"/>
                </a:solidFill>
              </a:rPr>
              <a:t>CRITICITA’ ACCETTAZIONE ATTI DI AGGIORNAMENTO</a:t>
            </a:r>
          </a:p>
          <a:p>
            <a:pPr marL="342900" indent="-342900">
              <a:buFont typeface="Arial" panose="020B0604020202020204" pitchFamily="34" charset="0"/>
              <a:buChar char="•"/>
            </a:pPr>
            <a:r>
              <a:rPr lang="it-IT" sz="2400" dirty="0" smtClean="0"/>
              <a:t>Segnalazioni di rifiuti di accettazione formulati con erronea motivazione</a:t>
            </a:r>
          </a:p>
          <a:p>
            <a:pPr marL="342900" indent="-342900">
              <a:buFont typeface="Arial" panose="020B0604020202020204" pitchFamily="34" charset="0"/>
              <a:buChar char="•"/>
            </a:pPr>
            <a:r>
              <a:rPr lang="it-IT" sz="2400" dirty="0" smtClean="0"/>
              <a:t>Rifiuti, </a:t>
            </a:r>
            <a:r>
              <a:rPr lang="it-IT" sz="2400" dirty="0"/>
              <a:t>con </a:t>
            </a:r>
            <a:r>
              <a:rPr lang="it-IT" sz="2400" dirty="0" smtClean="0"/>
              <a:t>una diversa motivazione, per uno stesso documento già corretto e rinviato</a:t>
            </a:r>
          </a:p>
          <a:p>
            <a:pPr marL="342900" indent="-342900">
              <a:buFont typeface="Arial" panose="020B0604020202020204" pitchFamily="34" charset="0"/>
              <a:buChar char="•"/>
            </a:pPr>
            <a:r>
              <a:rPr lang="it-IT" sz="2400" dirty="0" smtClean="0"/>
              <a:t>Poca chiarezza nelle motivazioni dei rifiuti</a:t>
            </a:r>
          </a:p>
          <a:p>
            <a:pPr marL="342900" indent="-342900">
              <a:buFont typeface="Arial" panose="020B0604020202020204" pitchFamily="34" charset="0"/>
              <a:buChar char="•"/>
            </a:pPr>
            <a:r>
              <a:rPr lang="it-IT" sz="2400" dirty="0" smtClean="0"/>
              <a:t>Mancata risposta telefonica</a:t>
            </a:r>
          </a:p>
          <a:p>
            <a:pPr algn="ctr"/>
            <a:r>
              <a:rPr lang="it-IT" sz="2400" b="1" dirty="0" smtClean="0">
                <a:solidFill>
                  <a:srgbClr val="FF0000"/>
                </a:solidFill>
              </a:rPr>
              <a:t>Soluzioni</a:t>
            </a:r>
          </a:p>
          <a:p>
            <a:pPr marL="342900" indent="-342900">
              <a:buFont typeface="Arial" panose="020B0604020202020204" pitchFamily="34" charset="0"/>
              <a:buChar char="•"/>
            </a:pPr>
            <a:r>
              <a:rPr lang="it-IT" sz="2400" dirty="0" smtClean="0">
                <a:solidFill>
                  <a:srgbClr val="0070C0"/>
                </a:solidFill>
              </a:rPr>
              <a:t>Maggior chiarezza degli atti di aggiornamento (soprattutto con relazioni e foto esplicative)</a:t>
            </a:r>
          </a:p>
          <a:p>
            <a:pPr marL="342900" indent="-342900">
              <a:buFont typeface="Arial" panose="020B0604020202020204" pitchFamily="34" charset="0"/>
              <a:buChar char="•"/>
            </a:pPr>
            <a:r>
              <a:rPr lang="it-IT" sz="2400" dirty="0" smtClean="0">
                <a:solidFill>
                  <a:srgbClr val="0070C0"/>
                </a:solidFill>
              </a:rPr>
              <a:t>Utilizzo di vademecum-quaderni guida Docfa</a:t>
            </a:r>
            <a:r>
              <a:rPr lang="it-IT" sz="2000" baseline="30000" dirty="0" smtClean="0">
                <a:solidFill>
                  <a:srgbClr val="0070C0"/>
                </a:solidFill>
              </a:rPr>
              <a:t>1</a:t>
            </a:r>
            <a:endParaRPr lang="it-IT" sz="2400" baseline="30000" dirty="0" smtClean="0">
              <a:solidFill>
                <a:srgbClr val="0070C0"/>
              </a:solidFill>
            </a:endParaRPr>
          </a:p>
          <a:p>
            <a:pPr marL="342900" indent="-342900">
              <a:buFont typeface="Arial" panose="020B0604020202020204" pitchFamily="34" charset="0"/>
              <a:buChar char="•"/>
            </a:pPr>
            <a:r>
              <a:rPr lang="it-IT" sz="2400" dirty="0" smtClean="0">
                <a:solidFill>
                  <a:srgbClr val="0070C0"/>
                </a:solidFill>
              </a:rPr>
              <a:t>Contatto via e-mail </a:t>
            </a:r>
            <a:r>
              <a:rPr lang="it-IT" sz="2000" dirty="0" smtClean="0">
                <a:solidFill>
                  <a:srgbClr val="0070C0"/>
                </a:solidFill>
              </a:rPr>
              <a:t>(nome.cognome@agenziaentrate.it)</a:t>
            </a:r>
            <a:endParaRPr lang="it-IT" sz="2000" dirty="0"/>
          </a:p>
        </p:txBody>
      </p:sp>
    </p:spTree>
    <p:extLst>
      <p:ext uri="{BB962C8B-B14F-4D97-AF65-F5344CB8AC3E}">
        <p14:creationId xmlns:p14="http://schemas.microsoft.com/office/powerpoint/2010/main" val="36837735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716016" y="291336"/>
            <a:ext cx="3813339" cy="1049432"/>
          </a:xfrm>
        </p:spPr>
        <p:txBody>
          <a:bodyPr>
            <a:normAutofit/>
          </a:bodyPr>
          <a:lstStyle/>
          <a:p>
            <a:r>
              <a:rPr lang="it-IT" sz="1400" dirty="0" smtClean="0"/>
              <a:t>INCONTRO CON</a:t>
            </a:r>
            <a:br>
              <a:rPr lang="it-IT" sz="1400" dirty="0" smtClean="0"/>
            </a:br>
            <a:r>
              <a:rPr lang="it-IT" sz="1400" dirty="0" smtClean="0"/>
              <a:t> IL COLLEGIO DEI GEOMETRI E DEI GEOMETRI LAUREATI DELLA PROVINCIA DI CHIETI</a:t>
            </a:r>
            <a:br>
              <a:rPr lang="it-IT" sz="1400" dirty="0" smtClean="0"/>
            </a:br>
            <a:r>
              <a:rPr lang="it-IT" sz="1800" b="1" dirty="0" smtClean="0"/>
              <a:t>PROBLEMATICHE FABBRICATI RURALI</a:t>
            </a:r>
            <a:endParaRPr lang="it-IT" sz="1800" b="1" dirty="0"/>
          </a:p>
        </p:txBody>
      </p:sp>
      <p:pic>
        <p:nvPicPr>
          <p:cNvPr id="1026" name="Picture 2" descr="C:\Users\rcnpri54h29i804y\Desktop\logo.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3048000" cy="719137"/>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611560" y="2060848"/>
            <a:ext cx="8136904" cy="4093428"/>
          </a:xfrm>
          <a:prstGeom prst="rect">
            <a:avLst/>
          </a:prstGeom>
          <a:noFill/>
        </p:spPr>
        <p:txBody>
          <a:bodyPr wrap="square" rtlCol="0">
            <a:spAutoFit/>
          </a:bodyPr>
          <a:lstStyle/>
          <a:p>
            <a:r>
              <a:rPr lang="it-IT" sz="3200" dirty="0" smtClean="0">
                <a:solidFill>
                  <a:srgbClr val="FF0000"/>
                </a:solidFill>
              </a:rPr>
              <a:t>TEMI TRATTATI:</a:t>
            </a:r>
          </a:p>
          <a:p>
            <a:pPr marL="342900" indent="-342900">
              <a:buFont typeface="+mj-lt"/>
              <a:buAutoNum type="arabicPeriod"/>
            </a:pPr>
            <a:r>
              <a:rPr lang="it-IT" sz="2400" dirty="0" smtClean="0">
                <a:solidFill>
                  <a:schemeClr val="bg1">
                    <a:lumMod val="50000"/>
                  </a:schemeClr>
                </a:solidFill>
              </a:rPr>
              <a:t>CRITICITA’ ACCETTAZIONE ATTI DI AGGIORNAMENTO</a:t>
            </a:r>
          </a:p>
          <a:p>
            <a:pPr marL="342900" indent="-342900">
              <a:buFont typeface="+mj-lt"/>
              <a:buAutoNum type="arabicPeriod"/>
            </a:pPr>
            <a:r>
              <a:rPr lang="it-IT" sz="2400" dirty="0" smtClean="0">
                <a:solidFill>
                  <a:schemeClr val="bg1">
                    <a:lumMod val="50000"/>
                  </a:schemeClr>
                </a:solidFill>
              </a:rPr>
              <a:t>CASI CON CONFLITTI TRA ATTI DI AGGIORNAMENTO</a:t>
            </a:r>
          </a:p>
          <a:p>
            <a:pPr marL="342900" indent="-342900">
              <a:buFont typeface="+mj-lt"/>
              <a:buAutoNum type="arabicPeriod"/>
            </a:pPr>
            <a:r>
              <a:rPr lang="it-IT" sz="2400" dirty="0" smtClean="0">
                <a:solidFill>
                  <a:schemeClr val="bg1">
                    <a:lumMod val="50000"/>
                  </a:schemeClr>
                </a:solidFill>
              </a:rPr>
              <a:t>FORME DI ELUSIONE FISCALE CON GLI ATTI CATASTALI</a:t>
            </a:r>
          </a:p>
          <a:p>
            <a:pPr marL="342900" indent="-342900">
              <a:buFont typeface="+mj-lt"/>
              <a:buAutoNum type="arabicPeriod"/>
            </a:pPr>
            <a:r>
              <a:rPr lang="it-IT" sz="2400" dirty="0" smtClean="0">
                <a:solidFill>
                  <a:schemeClr val="bg1">
                    <a:lumMod val="50000"/>
                  </a:schemeClr>
                </a:solidFill>
              </a:rPr>
              <a:t>I FABBRICATI RURALI: ISTRUZIONI E MODALITA’</a:t>
            </a:r>
          </a:p>
          <a:p>
            <a:pPr marL="342900" indent="-342900">
              <a:buFont typeface="+mj-lt"/>
              <a:buAutoNum type="arabicPeriod"/>
            </a:pPr>
            <a:r>
              <a:rPr lang="it-IT" sz="2400" dirty="0" smtClean="0">
                <a:solidFill>
                  <a:schemeClr val="bg1">
                    <a:lumMod val="50000"/>
                  </a:schemeClr>
                </a:solidFill>
              </a:rPr>
              <a:t>LE SEGNALAZIONI (Risposta alla richiesta di informazioni)</a:t>
            </a:r>
          </a:p>
          <a:p>
            <a:pPr marL="342900" indent="-342900">
              <a:buFont typeface="+mj-lt"/>
              <a:buAutoNum type="arabicPeriod"/>
            </a:pPr>
            <a:r>
              <a:rPr lang="it-IT" sz="2400" dirty="0" smtClean="0">
                <a:solidFill>
                  <a:schemeClr val="bg1">
                    <a:lumMod val="50000"/>
                  </a:schemeClr>
                </a:solidFill>
              </a:rPr>
              <a:t>TERMINI PER I FABBRICATI RURALI E PROFILI SANZIONATORI</a:t>
            </a:r>
          </a:p>
          <a:p>
            <a:pPr marL="342900" indent="-342900">
              <a:buFont typeface="+mj-lt"/>
              <a:buAutoNum type="arabicPeriod"/>
            </a:pPr>
            <a:r>
              <a:rPr lang="it-IT" sz="2400" b="1" dirty="0" smtClean="0"/>
              <a:t>OBBLIGO O POSSIBILITA’ DI ACCATASTAMENTO</a:t>
            </a:r>
          </a:p>
          <a:p>
            <a:pPr marL="342900" indent="-342900">
              <a:buFont typeface="+mj-lt"/>
              <a:buAutoNum type="arabicPeriod"/>
            </a:pPr>
            <a:r>
              <a:rPr lang="it-IT" sz="2400" dirty="0" smtClean="0">
                <a:solidFill>
                  <a:schemeClr val="bg1">
                    <a:lumMod val="50000"/>
                  </a:schemeClr>
                </a:solidFill>
              </a:rPr>
              <a:t>INTESTAZIONE CATASTALE RISPETTO AL POSSESSO</a:t>
            </a:r>
          </a:p>
          <a:p>
            <a:pPr marL="342900" indent="-342900">
              <a:buFont typeface="+mj-lt"/>
              <a:buAutoNum type="arabicPeriod"/>
            </a:pPr>
            <a:endParaRPr lang="it-IT" dirty="0" smtClean="0"/>
          </a:p>
          <a:p>
            <a:pPr marL="342900" indent="-342900">
              <a:buFont typeface="+mj-lt"/>
              <a:buAutoNum type="arabicPeriod"/>
            </a:pPr>
            <a:endParaRPr lang="it-IT" dirty="0"/>
          </a:p>
        </p:txBody>
      </p:sp>
    </p:spTree>
    <p:extLst>
      <p:ext uri="{BB962C8B-B14F-4D97-AF65-F5344CB8AC3E}">
        <p14:creationId xmlns:p14="http://schemas.microsoft.com/office/powerpoint/2010/main" val="30598775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716016" y="66474"/>
            <a:ext cx="3813339" cy="1049432"/>
          </a:xfrm>
        </p:spPr>
        <p:txBody>
          <a:bodyPr>
            <a:normAutofit/>
          </a:bodyPr>
          <a:lstStyle/>
          <a:p>
            <a:r>
              <a:rPr lang="it-IT" sz="1400" dirty="0" smtClean="0"/>
              <a:t>INCONTRO CON</a:t>
            </a:r>
            <a:br>
              <a:rPr lang="it-IT" sz="1400" dirty="0" smtClean="0"/>
            </a:br>
            <a:r>
              <a:rPr lang="it-IT" sz="1400" dirty="0" smtClean="0"/>
              <a:t> IL COLLEGIO DEI GEOMETRI E DEI GEOMETRI LAUREATI DELLA PROVINCIA DI CHIETI</a:t>
            </a:r>
            <a:br>
              <a:rPr lang="it-IT" sz="1400" dirty="0" smtClean="0"/>
            </a:br>
            <a:r>
              <a:rPr lang="it-IT" sz="1800" b="1" dirty="0" smtClean="0"/>
              <a:t>PROBLEMATICHE FABBRICATI RURALI</a:t>
            </a:r>
            <a:endParaRPr lang="it-IT" sz="1800" b="1" dirty="0"/>
          </a:p>
        </p:txBody>
      </p:sp>
      <p:pic>
        <p:nvPicPr>
          <p:cNvPr id="1026" name="Picture 2" descr="C:\Users\rcnpri54h29i804y\Desktop\logo.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161" y="171907"/>
            <a:ext cx="3048000" cy="719137"/>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412161" y="1006334"/>
            <a:ext cx="8255745" cy="738664"/>
          </a:xfrm>
          <a:prstGeom prst="rect">
            <a:avLst/>
          </a:prstGeom>
          <a:noFill/>
        </p:spPr>
        <p:txBody>
          <a:bodyPr wrap="square" rtlCol="0">
            <a:spAutoFit/>
          </a:bodyPr>
          <a:lstStyle/>
          <a:p>
            <a:r>
              <a:rPr lang="it-IT" sz="2400" dirty="0" smtClean="0"/>
              <a:t>7. OBBLIGO </a:t>
            </a:r>
            <a:r>
              <a:rPr lang="it-IT" sz="2400" dirty="0"/>
              <a:t>O POSSIBILITA’ DI </a:t>
            </a:r>
            <a:r>
              <a:rPr lang="it-IT" sz="2400" dirty="0" smtClean="0"/>
              <a:t>ACCATASTAMENTO (DM 28/1998)</a:t>
            </a:r>
            <a:endParaRPr lang="it-IT" sz="2400" dirty="0"/>
          </a:p>
          <a:p>
            <a:endParaRPr lang="it-IT" dirty="0" smtClean="0"/>
          </a:p>
        </p:txBody>
      </p:sp>
      <p:sp>
        <p:nvSpPr>
          <p:cNvPr id="8" name="CasellaDiTesto 7"/>
          <p:cNvSpPr txBox="1"/>
          <p:nvPr/>
        </p:nvSpPr>
        <p:spPr>
          <a:xfrm>
            <a:off x="197696" y="1346737"/>
            <a:ext cx="9036639" cy="1200329"/>
          </a:xfrm>
          <a:prstGeom prst="rect">
            <a:avLst/>
          </a:prstGeom>
          <a:noFill/>
        </p:spPr>
        <p:txBody>
          <a:bodyPr wrap="square" rtlCol="0">
            <a:spAutoFit/>
          </a:bodyPr>
          <a:lstStyle/>
          <a:p>
            <a:r>
              <a:rPr lang="it-IT" b="1" dirty="0"/>
              <a:t>Art. </a:t>
            </a:r>
            <a:r>
              <a:rPr lang="it-IT" b="1" dirty="0" smtClean="0"/>
              <a:t>2. </a:t>
            </a:r>
            <a:r>
              <a:rPr lang="it-IT" dirty="0" err="1" smtClean="0"/>
              <a:t>Unita</a:t>
            </a:r>
            <a:r>
              <a:rPr lang="it-IT" dirty="0" err="1"/>
              <a:t>'</a:t>
            </a:r>
            <a:r>
              <a:rPr lang="it-IT" dirty="0"/>
              <a:t> immobiliare</a:t>
            </a:r>
          </a:p>
          <a:p>
            <a:r>
              <a:rPr lang="it-IT" dirty="0"/>
              <a:t>1. </a:t>
            </a:r>
            <a:r>
              <a:rPr lang="it-IT" dirty="0" err="1"/>
              <a:t>L'unita'</a:t>
            </a:r>
            <a:r>
              <a:rPr lang="it-IT" dirty="0"/>
              <a:t> immobiliare </a:t>
            </a:r>
            <a:r>
              <a:rPr lang="it-IT" dirty="0" err="1"/>
              <a:t>e'</a:t>
            </a:r>
            <a:r>
              <a:rPr lang="it-IT" dirty="0"/>
              <a:t> costituita da una porzione </a:t>
            </a:r>
            <a:r>
              <a:rPr lang="it-IT" dirty="0" smtClean="0"/>
              <a:t>di fabbricato</a:t>
            </a:r>
            <a:r>
              <a:rPr lang="it-IT" dirty="0"/>
              <a:t>, o da un fabbricato, o da un insieme di fabbricati </a:t>
            </a:r>
            <a:r>
              <a:rPr lang="it-IT" dirty="0" smtClean="0"/>
              <a:t>ovvero  da </a:t>
            </a:r>
            <a:r>
              <a:rPr lang="it-IT" dirty="0"/>
              <a:t>un'area, che, nello stato in cui si trova e secondo l'uso locale,</a:t>
            </a:r>
          </a:p>
          <a:p>
            <a:r>
              <a:rPr lang="it-IT" dirty="0"/>
              <a:t>presenta </a:t>
            </a:r>
            <a:r>
              <a:rPr lang="it-IT" b="1" u="sng" dirty="0" err="1">
                <a:solidFill>
                  <a:srgbClr val="C00000"/>
                </a:solidFill>
              </a:rPr>
              <a:t>potenzialita'</a:t>
            </a:r>
            <a:r>
              <a:rPr lang="it-IT" b="1" u="sng" dirty="0">
                <a:solidFill>
                  <a:srgbClr val="C00000"/>
                </a:solidFill>
              </a:rPr>
              <a:t> </a:t>
            </a:r>
            <a:r>
              <a:rPr lang="it-IT" b="1" dirty="0">
                <a:solidFill>
                  <a:srgbClr val="C00000"/>
                </a:solidFill>
              </a:rPr>
              <a:t>di autonomia funzionale e reddituale</a:t>
            </a:r>
            <a:r>
              <a:rPr lang="it-IT" b="1" dirty="0"/>
              <a:t>.</a:t>
            </a:r>
          </a:p>
        </p:txBody>
      </p:sp>
      <p:sp>
        <p:nvSpPr>
          <p:cNvPr id="9" name="CasellaDiTesto 8"/>
          <p:cNvSpPr txBox="1"/>
          <p:nvPr/>
        </p:nvSpPr>
        <p:spPr>
          <a:xfrm>
            <a:off x="197696" y="2547066"/>
            <a:ext cx="8946304" cy="1477328"/>
          </a:xfrm>
          <a:prstGeom prst="rect">
            <a:avLst/>
          </a:prstGeom>
          <a:noFill/>
        </p:spPr>
        <p:txBody>
          <a:bodyPr wrap="square" rtlCol="0">
            <a:spAutoFit/>
          </a:bodyPr>
          <a:lstStyle/>
          <a:p>
            <a:r>
              <a:rPr lang="it-IT" b="1" dirty="0"/>
              <a:t>Art. </a:t>
            </a:r>
            <a:r>
              <a:rPr lang="it-IT" b="1" dirty="0" smtClean="0"/>
              <a:t>3. </a:t>
            </a:r>
            <a:r>
              <a:rPr lang="it-IT" dirty="0" smtClean="0"/>
              <a:t>Immobili </a:t>
            </a:r>
            <a:r>
              <a:rPr lang="it-IT" dirty="0"/>
              <a:t>oggetto di censimento</a:t>
            </a:r>
          </a:p>
          <a:p>
            <a:r>
              <a:rPr lang="it-IT" dirty="0"/>
              <a:t>1. Costituiscono oggetto dell'inventario tutte le </a:t>
            </a:r>
            <a:r>
              <a:rPr lang="it-IT" dirty="0" err="1" smtClean="0"/>
              <a:t>unita‘</a:t>
            </a:r>
            <a:r>
              <a:rPr lang="it-IT" dirty="0" smtClean="0"/>
              <a:t> immobiliari</a:t>
            </a:r>
            <a:r>
              <a:rPr lang="it-IT" dirty="0"/>
              <a:t>, come definite all'articolo 2.</a:t>
            </a:r>
          </a:p>
          <a:p>
            <a:r>
              <a:rPr lang="it-IT" dirty="0"/>
              <a:t>2. </a:t>
            </a:r>
            <a:r>
              <a:rPr lang="it-IT" b="1" dirty="0">
                <a:solidFill>
                  <a:srgbClr val="C00000"/>
                </a:solidFill>
              </a:rPr>
              <a:t>Ai soli fini della identificazione, </a:t>
            </a:r>
            <a:r>
              <a:rPr lang="it-IT" dirty="0"/>
              <a:t>ai sensi dell'articolo 4</a:t>
            </a:r>
            <a:r>
              <a:rPr lang="it-IT" dirty="0" smtClean="0"/>
              <a:t>, </a:t>
            </a:r>
            <a:r>
              <a:rPr lang="it-IT" b="1" dirty="0" smtClean="0">
                <a:solidFill>
                  <a:srgbClr val="C00000"/>
                </a:solidFill>
              </a:rPr>
              <a:t>possono</a:t>
            </a:r>
            <a:r>
              <a:rPr lang="it-IT" dirty="0" smtClean="0"/>
              <a:t> </a:t>
            </a:r>
            <a:r>
              <a:rPr lang="it-IT" dirty="0"/>
              <a:t>formare oggetto di iscrizione in catasto, senza </a:t>
            </a:r>
            <a:r>
              <a:rPr lang="it-IT" dirty="0" smtClean="0"/>
              <a:t>attribuzione di </a:t>
            </a:r>
            <a:r>
              <a:rPr lang="it-IT" dirty="0"/>
              <a:t>rendita catastale, ma con descrizione dei caratteri specifici </a:t>
            </a:r>
            <a:r>
              <a:rPr lang="it-IT" dirty="0" smtClean="0"/>
              <a:t>e della </a:t>
            </a:r>
            <a:r>
              <a:rPr lang="it-IT" dirty="0"/>
              <a:t>destinazione d'uso, i seguenti immobili</a:t>
            </a:r>
            <a:r>
              <a:rPr lang="it-IT" dirty="0" smtClean="0"/>
              <a:t>: </a:t>
            </a:r>
            <a:r>
              <a:rPr lang="it-IT" i="1" dirty="0" smtClean="0"/>
              <a:t>(</a:t>
            </a:r>
            <a:r>
              <a:rPr lang="it-IT" i="1" dirty="0" err="1" smtClean="0"/>
              <a:t>n.d.r.</a:t>
            </a:r>
            <a:r>
              <a:rPr lang="it-IT" i="1" dirty="0" smtClean="0"/>
              <a:t> F1-F2-F3-F4-F5).</a:t>
            </a:r>
            <a:endParaRPr lang="it-IT" i="1" dirty="0"/>
          </a:p>
        </p:txBody>
      </p:sp>
      <p:sp>
        <p:nvSpPr>
          <p:cNvPr id="10" name="CasellaDiTesto 9"/>
          <p:cNvSpPr txBox="1"/>
          <p:nvPr/>
        </p:nvSpPr>
        <p:spPr>
          <a:xfrm>
            <a:off x="242863" y="3995678"/>
            <a:ext cx="8946304" cy="2862322"/>
          </a:xfrm>
          <a:prstGeom prst="rect">
            <a:avLst/>
          </a:prstGeom>
          <a:noFill/>
        </p:spPr>
        <p:txBody>
          <a:bodyPr wrap="square" rtlCol="0">
            <a:spAutoFit/>
          </a:bodyPr>
          <a:lstStyle/>
          <a:p>
            <a:r>
              <a:rPr lang="it-IT" b="1" dirty="0"/>
              <a:t>Art. </a:t>
            </a:r>
            <a:r>
              <a:rPr lang="it-IT" b="1" dirty="0" smtClean="0"/>
              <a:t>6</a:t>
            </a:r>
            <a:r>
              <a:rPr lang="it-IT" b="1" u="sng" dirty="0" smtClean="0"/>
              <a:t>. </a:t>
            </a:r>
            <a:r>
              <a:rPr lang="it-IT" u="sng" dirty="0" smtClean="0"/>
              <a:t>Costruzioni </a:t>
            </a:r>
            <a:r>
              <a:rPr lang="it-IT" u="sng" dirty="0"/>
              <a:t>di </a:t>
            </a:r>
            <a:r>
              <a:rPr lang="it-IT" dirty="0"/>
              <a:t>scarsa </a:t>
            </a:r>
            <a:r>
              <a:rPr lang="it-IT" u="sng" dirty="0"/>
              <a:t>rilevanza</a:t>
            </a:r>
            <a:r>
              <a:rPr lang="it-IT" dirty="0"/>
              <a:t> cartografica o </a:t>
            </a:r>
            <a:r>
              <a:rPr lang="it-IT" u="sng" dirty="0"/>
              <a:t>censuaria</a:t>
            </a:r>
          </a:p>
          <a:p>
            <a:r>
              <a:rPr lang="it-IT" dirty="0"/>
              <a:t>1. Ai fini della applicazione delle </a:t>
            </a:r>
            <a:r>
              <a:rPr lang="it-IT" dirty="0" err="1"/>
              <a:t>modalita'</a:t>
            </a:r>
            <a:r>
              <a:rPr lang="it-IT" dirty="0"/>
              <a:t> semplificate </a:t>
            </a:r>
            <a:r>
              <a:rPr lang="it-IT" dirty="0" smtClean="0"/>
              <a:t>di denuncia</a:t>
            </a:r>
            <a:r>
              <a:rPr lang="it-IT" dirty="0"/>
              <a:t>, di cui all'articolo 7, vengono definite di scarsa </a:t>
            </a:r>
            <a:r>
              <a:rPr lang="it-IT" dirty="0" smtClean="0"/>
              <a:t>rilevanza cartografica </a:t>
            </a:r>
            <a:r>
              <a:rPr lang="it-IT" dirty="0"/>
              <a:t>o censuaria</a:t>
            </a:r>
            <a:r>
              <a:rPr lang="it-IT" dirty="0" smtClean="0"/>
              <a:t>: ………</a:t>
            </a:r>
            <a:endParaRPr lang="it-IT" dirty="0"/>
          </a:p>
          <a:p>
            <a:r>
              <a:rPr lang="it-IT" dirty="0" smtClean="0"/>
              <a:t>c</a:t>
            </a:r>
            <a:r>
              <a:rPr lang="it-IT" dirty="0"/>
              <a:t>)</a:t>
            </a:r>
            <a:r>
              <a:rPr lang="it-IT" dirty="0">
                <a:solidFill>
                  <a:srgbClr val="C00000"/>
                </a:solidFill>
              </a:rPr>
              <a:t> </a:t>
            </a:r>
            <a:r>
              <a:rPr lang="it-IT" b="1" u="sng" dirty="0">
                <a:solidFill>
                  <a:srgbClr val="C00000"/>
                </a:solidFill>
              </a:rPr>
              <a:t>le costruzioni</a:t>
            </a:r>
            <a:r>
              <a:rPr lang="it-IT" b="1" dirty="0">
                <a:solidFill>
                  <a:srgbClr val="C00000"/>
                </a:solidFill>
              </a:rPr>
              <a:t> non abitabili o agibili e comunque di fatto </a:t>
            </a:r>
            <a:r>
              <a:rPr lang="it-IT" b="1" dirty="0" smtClean="0">
                <a:solidFill>
                  <a:srgbClr val="C00000"/>
                </a:solidFill>
              </a:rPr>
              <a:t>non utilizzabili</a:t>
            </a:r>
            <a:r>
              <a:rPr lang="it-IT" dirty="0">
                <a:solidFill>
                  <a:srgbClr val="C00000"/>
                </a:solidFill>
              </a:rPr>
              <a:t>, </a:t>
            </a:r>
            <a:r>
              <a:rPr lang="it-IT" dirty="0"/>
              <a:t>a causa di dissesti statici, di fatiscenza </a:t>
            </a:r>
            <a:r>
              <a:rPr lang="it-IT" dirty="0" smtClean="0"/>
              <a:t>o inesistenza </a:t>
            </a:r>
            <a:r>
              <a:rPr lang="it-IT" dirty="0"/>
              <a:t>di elementi strutturali e impiantistici, ovvero </a:t>
            </a:r>
            <a:r>
              <a:rPr lang="it-IT" dirty="0" smtClean="0"/>
              <a:t>delle principali </a:t>
            </a:r>
            <a:r>
              <a:rPr lang="it-IT" dirty="0"/>
              <a:t>finiture ordinariamente presenti nella </a:t>
            </a:r>
            <a:r>
              <a:rPr lang="it-IT" dirty="0" smtClean="0"/>
              <a:t>categoria catastale</a:t>
            </a:r>
            <a:r>
              <a:rPr lang="it-IT" dirty="0"/>
              <a:t>, cui l'immobile </a:t>
            </a:r>
            <a:r>
              <a:rPr lang="it-IT" dirty="0" err="1"/>
              <a:t>e'</a:t>
            </a:r>
            <a:r>
              <a:rPr lang="it-IT" dirty="0"/>
              <a:t> censito o </a:t>
            </a:r>
            <a:r>
              <a:rPr lang="it-IT" dirty="0" smtClean="0"/>
              <a:t>censibile</a:t>
            </a:r>
            <a:r>
              <a:rPr lang="it-IT" dirty="0"/>
              <a:t>, ed in </a:t>
            </a:r>
            <a:r>
              <a:rPr lang="it-IT" b="1" dirty="0">
                <a:solidFill>
                  <a:srgbClr val="C00000"/>
                </a:solidFill>
              </a:rPr>
              <a:t>tutti i </a:t>
            </a:r>
            <a:r>
              <a:rPr lang="it-IT" b="1" dirty="0" smtClean="0">
                <a:solidFill>
                  <a:srgbClr val="C00000"/>
                </a:solidFill>
              </a:rPr>
              <a:t>casi nei </a:t>
            </a:r>
            <a:r>
              <a:rPr lang="it-IT" b="1" u="sng" dirty="0">
                <a:solidFill>
                  <a:srgbClr val="C00000"/>
                </a:solidFill>
              </a:rPr>
              <a:t>quali la concreta </a:t>
            </a:r>
            <a:r>
              <a:rPr lang="it-IT" b="1" u="sng" dirty="0" err="1">
                <a:solidFill>
                  <a:srgbClr val="C00000"/>
                </a:solidFill>
              </a:rPr>
              <a:t>utilizzabilita'</a:t>
            </a:r>
            <a:r>
              <a:rPr lang="it-IT" b="1" dirty="0">
                <a:solidFill>
                  <a:srgbClr val="C00000"/>
                </a:solidFill>
              </a:rPr>
              <a:t> non </a:t>
            </a:r>
            <a:r>
              <a:rPr lang="it-IT" b="1" u="sng" dirty="0" err="1">
                <a:solidFill>
                  <a:srgbClr val="C00000"/>
                </a:solidFill>
              </a:rPr>
              <a:t>e'</a:t>
            </a:r>
            <a:r>
              <a:rPr lang="it-IT" b="1" u="sng" dirty="0">
                <a:solidFill>
                  <a:srgbClr val="C00000"/>
                </a:solidFill>
              </a:rPr>
              <a:t> conseguibile con </a:t>
            </a:r>
            <a:r>
              <a:rPr lang="it-IT" b="1" u="sng" dirty="0" smtClean="0">
                <a:solidFill>
                  <a:srgbClr val="C00000"/>
                </a:solidFill>
              </a:rPr>
              <a:t>soli interventi </a:t>
            </a:r>
            <a:r>
              <a:rPr lang="it-IT" b="1" u="sng" dirty="0">
                <a:solidFill>
                  <a:srgbClr val="C00000"/>
                </a:solidFill>
              </a:rPr>
              <a:t>edilizi di manutenzione ordinaria o straordinaria.</a:t>
            </a:r>
            <a:r>
              <a:rPr lang="it-IT" u="sng" dirty="0"/>
              <a:t> </a:t>
            </a:r>
            <a:r>
              <a:rPr lang="it-IT" dirty="0"/>
              <a:t>In </a:t>
            </a:r>
            <a:r>
              <a:rPr lang="it-IT" dirty="0" smtClean="0"/>
              <a:t>tali casi </a:t>
            </a:r>
            <a:r>
              <a:rPr lang="it-IT" dirty="0"/>
              <a:t>alla denuncia deve essere allegata una </a:t>
            </a:r>
            <a:r>
              <a:rPr lang="it-IT" dirty="0" smtClean="0"/>
              <a:t>apposita autocertificazione</a:t>
            </a:r>
            <a:r>
              <a:rPr lang="it-IT" dirty="0"/>
              <a:t>, attestante l'assenza di allacciamento alle </a:t>
            </a:r>
            <a:r>
              <a:rPr lang="it-IT" dirty="0" smtClean="0"/>
              <a:t>reti dei </a:t>
            </a:r>
            <a:r>
              <a:rPr lang="it-IT" dirty="0"/>
              <a:t>servizi pubblici dell'energia elettrica, dell'acqua e del gas.</a:t>
            </a:r>
          </a:p>
        </p:txBody>
      </p:sp>
    </p:spTree>
    <p:extLst>
      <p:ext uri="{BB962C8B-B14F-4D97-AF65-F5344CB8AC3E}">
        <p14:creationId xmlns:p14="http://schemas.microsoft.com/office/powerpoint/2010/main" val="31202351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716016" y="66474"/>
            <a:ext cx="3813339" cy="1049432"/>
          </a:xfrm>
        </p:spPr>
        <p:txBody>
          <a:bodyPr>
            <a:normAutofit/>
          </a:bodyPr>
          <a:lstStyle/>
          <a:p>
            <a:r>
              <a:rPr lang="it-IT" sz="1400" dirty="0" smtClean="0"/>
              <a:t>INCONTRO CON</a:t>
            </a:r>
            <a:br>
              <a:rPr lang="it-IT" sz="1400" dirty="0" smtClean="0"/>
            </a:br>
            <a:r>
              <a:rPr lang="it-IT" sz="1400" dirty="0" smtClean="0"/>
              <a:t> IL COLLEGIO DEI GEOMETRI E DEI GEOMETRI LAUREATI DELLA PROVINCIA DI CHIETI</a:t>
            </a:r>
            <a:br>
              <a:rPr lang="it-IT" sz="1400" dirty="0" smtClean="0"/>
            </a:br>
            <a:r>
              <a:rPr lang="it-IT" sz="1800" b="1" dirty="0" smtClean="0"/>
              <a:t>PROBLEMATICHE FABBRICATI RURALI</a:t>
            </a:r>
            <a:endParaRPr lang="it-IT" sz="1800" b="1" dirty="0"/>
          </a:p>
        </p:txBody>
      </p:sp>
      <p:pic>
        <p:nvPicPr>
          <p:cNvPr id="1026" name="Picture 2" descr="C:\Users\rcnpri54h29i804y\Desktop\logo.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161" y="171907"/>
            <a:ext cx="3048000" cy="719137"/>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462585" y="1081554"/>
            <a:ext cx="8255745" cy="738664"/>
          </a:xfrm>
          <a:prstGeom prst="rect">
            <a:avLst/>
          </a:prstGeom>
          <a:noFill/>
        </p:spPr>
        <p:txBody>
          <a:bodyPr wrap="square" rtlCol="0">
            <a:spAutoFit/>
          </a:bodyPr>
          <a:lstStyle/>
          <a:p>
            <a:r>
              <a:rPr lang="it-IT" sz="2400" dirty="0" smtClean="0"/>
              <a:t>7. OBBLIGO </a:t>
            </a:r>
            <a:r>
              <a:rPr lang="it-IT" sz="2400" dirty="0"/>
              <a:t>O POSSIBILITA’ DI ACCATASTAMENTO</a:t>
            </a:r>
          </a:p>
          <a:p>
            <a:endParaRPr lang="it-IT" dirty="0" smtClean="0"/>
          </a:p>
        </p:txBody>
      </p:sp>
      <p:sp>
        <p:nvSpPr>
          <p:cNvPr id="6" name="Rectangle 5"/>
          <p:cNvSpPr>
            <a:spLocks noChangeArrowheads="1"/>
          </p:cNvSpPr>
          <p:nvPr/>
        </p:nvSpPr>
        <p:spPr bwMode="auto">
          <a:xfrm>
            <a:off x="155575" y="1433454"/>
            <a:ext cx="8872076"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Cosa sono le unità collabenti?</a:t>
            </a:r>
            <a:endParaRPr kumimoji="0" lang="it-IT" altLang="it-IT"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La </a:t>
            </a:r>
            <a:r>
              <a:rPr kumimoji="0" lang="it-IT" altLang="it-IT" sz="12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categoria catastale </a:t>
            </a:r>
            <a:r>
              <a:rPr kumimoji="0" lang="it-IT" altLang="it-IT"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F/2 – unità collabenti identifica edifici diroccati o fatiscenti che non sono in grado di produrre </a:t>
            </a:r>
            <a:r>
              <a:rPr kumimoji="0" lang="it-IT" altLang="it-IT" sz="12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reddito</a:t>
            </a:r>
            <a:r>
              <a:rPr kumimoji="0" lang="it-IT" altLang="it-IT"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proprio in virtù delle loro caratteristiche. </a:t>
            </a:r>
            <a:endParaRPr kumimoji="0" lang="it-IT" altLang="it-IT"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Sono immobili con un notevole livello di </a:t>
            </a:r>
            <a:r>
              <a:rPr kumimoji="0" lang="it-IT" altLang="it-IT" sz="12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degrado</a:t>
            </a:r>
            <a:r>
              <a:rPr kumimoji="0" lang="it-IT" altLang="it-IT"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it-IT" altLang="it-IT" sz="1200" b="0" i="0" u="none" strike="noStrike" cap="none" normalizeH="0" baseline="0" dirty="0" smtClean="0">
                <a:ln>
                  <a:noFill/>
                </a:ln>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inadatti a divenire abitabili con semplici lavori di manutenzione ordinaria o straordinaria </a:t>
            </a:r>
            <a:r>
              <a:rPr kumimoji="0" lang="it-IT" altLang="it-IT"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(ART. 6 DM 28/1998).</a:t>
            </a:r>
            <a:br>
              <a:rPr kumimoji="0" lang="it-IT" altLang="it-IT"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kumimoji="0" lang="it-IT" altLang="it-IT"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Per renderli abitabili sono necessari interventi radicali inquadrabili come una ristrutturazione vera e propria.</a:t>
            </a: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6"/>
          <p:cNvSpPr>
            <a:spLocks noChangeArrowheads="1"/>
          </p:cNvSpPr>
          <p:nvPr/>
        </p:nvSpPr>
        <p:spPr bwMode="auto">
          <a:xfrm>
            <a:off x="154419" y="2552544"/>
            <a:ext cx="8989581"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 questa categoria rientrano edifici interessati da pericolo di crollo, da cedimento statico, da danni da terremoto con crepe molto visibili,</a:t>
            </a:r>
            <a:r>
              <a:rPr kumimoji="0" lang="it-IT" altLang="it-IT" sz="1200" b="0" i="0" u="none" strike="noStrike" cap="none" normalizeH="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it-IT" altLang="it-IT"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ecc.</a:t>
            </a:r>
            <a:br>
              <a:rPr kumimoji="0" lang="it-IT" altLang="it-IT"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kumimoji="0" lang="it-IT" altLang="it-IT" sz="18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Regolamentazione delle unità collabenti</a:t>
            </a:r>
            <a:endParaRPr kumimoji="0" lang="it-IT" altLang="it-IT" sz="1200" b="0" i="0" u="none" strike="noStrike" cap="none" normalizeH="0" baseline="0" dirty="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L’attribuzione della categoria F/2 – unità collabenti avviene secondo il </a:t>
            </a:r>
            <a:r>
              <a:rPr kumimoji="0" lang="it-IT" altLang="it-IT" sz="1200" b="1"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Decr</a:t>
            </a:r>
            <a:r>
              <a:rPr kumimoji="0" lang="it-IT" altLang="it-IT"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del Ministero delle Finanze 2 gennaio 1998 n.28</a:t>
            </a:r>
            <a:r>
              <a:rPr kumimoji="0" lang="it-IT" altLang="it-IT"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t>
            </a:r>
            <a:br>
              <a:rPr kumimoji="0" lang="it-IT" altLang="it-IT"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br>
            <a:r>
              <a:rPr kumimoji="0" lang="it-IT" altLang="it-IT"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All’articolo 3, comma 2 del Decreto è stabilito che le costruzioni con accentuato livello di degrado inidonee a utilizzazioni produttive di reddito </a:t>
            </a:r>
            <a:r>
              <a:rPr kumimoji="0" lang="it-IT" altLang="it-IT" sz="1200" b="1" i="0" u="none" strike="noStrike" cap="none" normalizeH="0" baseline="0" dirty="0" smtClean="0">
                <a:ln>
                  <a:noFill/>
                </a:ln>
                <a:solidFill>
                  <a:srgbClr val="FF0000"/>
                </a:solidFill>
                <a:effectLst/>
                <a:latin typeface="Arial" panose="020B0604020202020204" pitchFamily="34" charset="0"/>
                <a:ea typeface="Times New Roman" panose="02020603050405020304" pitchFamily="18" charset="0"/>
              </a:rPr>
              <a:t>possono</a:t>
            </a:r>
            <a:r>
              <a:rPr kumimoji="0" lang="it-IT" altLang="it-IT"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formare oggetto di iscrizione in</a:t>
            </a:r>
            <a:r>
              <a:rPr lang="it-IT" altLang="it-IT" sz="1200" dirty="0">
                <a:latin typeface="Arial" panose="020B0604020202020204" pitchFamily="34" charset="0"/>
                <a:ea typeface="Times New Roman" panose="02020603050405020304" pitchFamily="18" charset="0"/>
              </a:rPr>
              <a:t> </a:t>
            </a:r>
            <a:r>
              <a:rPr lang="it-IT" altLang="it-IT" sz="1200" dirty="0" smtClean="0">
                <a:latin typeface="Arial" panose="020B0604020202020204" pitchFamily="34" charset="0"/>
                <a:ea typeface="Times New Roman" panose="02020603050405020304" pitchFamily="18" charset="0"/>
              </a:rPr>
              <a:t>catasto </a:t>
            </a:r>
            <a:r>
              <a:rPr kumimoji="0" lang="it-IT" altLang="it-IT"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senza attribuzione di rendita catastale</a:t>
            </a:r>
            <a:r>
              <a:rPr kumimoji="0" lang="it-IT" altLang="it-IT"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È tuttavia indispensabile descriverne i caratteri specifici e la destinazione d’uso.</a:t>
            </a:r>
            <a:br>
              <a:rPr kumimoji="0" lang="it-IT" altLang="it-IT"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br>
            <a:r>
              <a:rPr kumimoji="0" lang="it-IT" altLang="it-IT"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Per tali immobili sussiste, quindi, la possibilità e non l’obbligo di aggiornare gli atti catastali.</a:t>
            </a:r>
            <a:br>
              <a:rPr kumimoji="0" lang="it-IT" altLang="it-IT"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br>
            <a:r>
              <a:rPr kumimoji="0" lang="it-IT" altLang="it-IT"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Con </a:t>
            </a:r>
            <a:r>
              <a:rPr kumimoji="0" lang="it-IT" altLang="it-IT"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nota n. 29439 del 2013</a:t>
            </a:r>
            <a:r>
              <a:rPr kumimoji="0" lang="it-IT" altLang="it-IT"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la Direzione centrale catasto e cartografia ha precisato che l’attribuzione della </a:t>
            </a:r>
            <a:r>
              <a:rPr kumimoji="0" lang="it-IT" altLang="it-IT"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categoria F/2 non è ammissibile quando</a:t>
            </a:r>
            <a:r>
              <a:rPr kumimoji="0" lang="it-IT" altLang="it-IT"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t>
            </a:r>
            <a:br>
              <a:rPr kumimoji="0" lang="it-IT" altLang="it-IT"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br>
            <a:r>
              <a:rPr kumimoji="0" lang="it-IT" altLang="it-IT" sz="1200" b="0" i="0" u="none" strike="noStrike" cap="none" normalizeH="0" baseline="0" dirty="0" smtClean="0">
                <a:ln>
                  <a:noFill/>
                </a:ln>
                <a:solidFill>
                  <a:srgbClr val="FF0000"/>
                </a:solidFill>
                <a:effectLst/>
                <a:latin typeface="Arial" panose="020B0604020202020204" pitchFamily="34" charset="0"/>
                <a:ea typeface="Times New Roman" panose="02020603050405020304" pitchFamily="18" charset="0"/>
              </a:rPr>
              <a:t>- il fabbricato risulta comunque iscrivibile in altra categoria catastale;</a:t>
            </a:r>
            <a:br>
              <a:rPr kumimoji="0" lang="it-IT" altLang="it-IT" sz="1200" b="0" i="0" u="none" strike="noStrike" cap="none" normalizeH="0" baseline="0" dirty="0" smtClean="0">
                <a:ln>
                  <a:noFill/>
                </a:ln>
                <a:solidFill>
                  <a:srgbClr val="FF0000"/>
                </a:solidFill>
                <a:effectLst/>
                <a:latin typeface="Arial" panose="020B0604020202020204" pitchFamily="34" charset="0"/>
                <a:ea typeface="Times New Roman" panose="02020603050405020304" pitchFamily="18" charset="0"/>
              </a:rPr>
            </a:br>
            <a:r>
              <a:rPr kumimoji="0" lang="it-IT" altLang="it-IT"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non è individuabile e/o </a:t>
            </a:r>
            <a:r>
              <a:rPr kumimoji="0" lang="it-IT" altLang="it-IT"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perimetrabile</a:t>
            </a:r>
            <a:r>
              <a:rPr kumimoji="0" lang="it-IT" altLang="it-IT"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t>
            </a:r>
            <a:br>
              <a:rPr kumimoji="0" lang="it-IT" altLang="it-IT"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br>
            <a:r>
              <a:rPr kumimoji="0" lang="it-IT" altLang="it-IT"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Si considerano catastalmente né individuabili </a:t>
            </a:r>
            <a:r>
              <a:rPr kumimoji="0" lang="it-IT" altLang="it-IT"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né p</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erimetrabili</a:t>
            </a:r>
            <a:r>
              <a:rPr kumimoji="0" lang="it-IT" altLang="it-IT"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le costruzioni e i manufatti privi totalmente di copertura e della relativa struttura portante o di tutti i solai e contemporaneamente delimitati da muri che non abbiano almeno l’altezza di un metro.</a:t>
            </a:r>
            <a:br>
              <a:rPr kumimoji="0" lang="it-IT" altLang="it-IT"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br>
            <a:r>
              <a:rPr kumimoji="0" lang="it-IT" altLang="it-IT"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Pertanto, sia per abitazioni che per fabbricati produttivi, quando lo stato di fatto non consenta l’iscrizione in altra categoria catastale, è possibile attribuire la destinazione </a:t>
            </a:r>
            <a:r>
              <a:rPr kumimoji="0" lang="it-IT" altLang="it-IT" sz="12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F/2 – Unità collabenti</a:t>
            </a:r>
            <a:r>
              <a:rPr kumimoji="0" lang="it-IT" altLang="it-IT"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purché siano soddisfatti i presupposti di individuazione e/o perimetrazione del cespite.</a:t>
            </a:r>
            <a:br>
              <a:rPr kumimoji="0" lang="it-IT" altLang="it-IT"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br>
            <a:r>
              <a:rPr kumimoji="0" lang="it-IT" altLang="it-IT"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Con </a:t>
            </a:r>
            <a:r>
              <a:rPr kumimoji="0" lang="it-IT" altLang="it-IT"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Circolare n.27/E del 13 giugno 2016</a:t>
            </a:r>
            <a:r>
              <a:rPr kumimoji="0" lang="it-IT" altLang="it-IT"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l’Agenzia delle Entrate ha chiarito che è corretto iscrivere come F/2 un’abitazione con muri perimetrali e interni sostanzialmente integri ma totalmente priva delle tegole, oppure un fabbricato produttivo con pilastri, travi e muri perimetrali integri ma privo della copertura.</a:t>
            </a:r>
            <a:br>
              <a:rPr kumimoji="0" lang="it-IT" altLang="it-IT"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br>
            <a:r>
              <a:rPr kumimoji="0" lang="it-IT" altLang="it-IT"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Nei due casi citati sono soddisfatti i presupposti di individuazione e/o perimetrazione, pertanto l’attribuzione della destinazione F/2 è fattibile, sempre che lo stato di fatto non consenta l’iscrizione in altra categoria catastale.</a:t>
            </a:r>
            <a:br>
              <a:rPr kumimoji="0" lang="it-IT" altLang="it-IT"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br>
            <a:r>
              <a:rPr kumimoji="0" lang="it-IT" altLang="it-IT"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r>
            <a:br>
              <a:rPr kumimoji="0" lang="it-IT" altLang="it-IT"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b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97692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716016" y="291336"/>
            <a:ext cx="3813339" cy="1049432"/>
          </a:xfrm>
        </p:spPr>
        <p:txBody>
          <a:bodyPr>
            <a:normAutofit/>
          </a:bodyPr>
          <a:lstStyle/>
          <a:p>
            <a:r>
              <a:rPr lang="it-IT" sz="1400" dirty="0" smtClean="0"/>
              <a:t>INCONTRO CON</a:t>
            </a:r>
            <a:br>
              <a:rPr lang="it-IT" sz="1400" dirty="0" smtClean="0"/>
            </a:br>
            <a:r>
              <a:rPr lang="it-IT" sz="1400" dirty="0" smtClean="0"/>
              <a:t> IL COLLEGIO DEI GEOMETRI E DEI GEOMETRI LAUREATI DELLA PROVINCIA DI CHIETI</a:t>
            </a:r>
            <a:br>
              <a:rPr lang="it-IT" sz="1400" dirty="0" smtClean="0"/>
            </a:br>
            <a:r>
              <a:rPr lang="it-IT" sz="1800" b="1" dirty="0" smtClean="0"/>
              <a:t>PROBLEMATICHE FABBRICATI RURALI</a:t>
            </a:r>
            <a:endParaRPr lang="it-IT" sz="1800" b="1" dirty="0"/>
          </a:p>
        </p:txBody>
      </p:sp>
      <p:pic>
        <p:nvPicPr>
          <p:cNvPr id="1026" name="Picture 2" descr="C:\Users\rcnpri54h29i804y\Desktop\logo.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3048000" cy="719137"/>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611560" y="2060848"/>
            <a:ext cx="8136904" cy="4093428"/>
          </a:xfrm>
          <a:prstGeom prst="rect">
            <a:avLst/>
          </a:prstGeom>
          <a:noFill/>
        </p:spPr>
        <p:txBody>
          <a:bodyPr wrap="square" rtlCol="0">
            <a:spAutoFit/>
          </a:bodyPr>
          <a:lstStyle/>
          <a:p>
            <a:r>
              <a:rPr lang="it-IT" sz="3200" dirty="0" smtClean="0">
                <a:solidFill>
                  <a:srgbClr val="FF0000"/>
                </a:solidFill>
              </a:rPr>
              <a:t>TEMI TRATTATI:</a:t>
            </a:r>
          </a:p>
          <a:p>
            <a:pPr marL="342900" indent="-342900">
              <a:buFont typeface="+mj-lt"/>
              <a:buAutoNum type="arabicPeriod"/>
            </a:pPr>
            <a:r>
              <a:rPr lang="it-IT" sz="2400" dirty="0" smtClean="0">
                <a:solidFill>
                  <a:schemeClr val="bg1">
                    <a:lumMod val="50000"/>
                  </a:schemeClr>
                </a:solidFill>
              </a:rPr>
              <a:t>CRITICITA’ ACCETTAZIONE ATTI DI AGGIORNAMENTO</a:t>
            </a:r>
          </a:p>
          <a:p>
            <a:pPr marL="342900" indent="-342900">
              <a:buFont typeface="+mj-lt"/>
              <a:buAutoNum type="arabicPeriod"/>
            </a:pPr>
            <a:r>
              <a:rPr lang="it-IT" sz="2400" dirty="0" smtClean="0">
                <a:solidFill>
                  <a:schemeClr val="bg1">
                    <a:lumMod val="50000"/>
                  </a:schemeClr>
                </a:solidFill>
              </a:rPr>
              <a:t>CASI CON CONFLITTI TRA ATTI DI AGGIORNAMENTO</a:t>
            </a:r>
          </a:p>
          <a:p>
            <a:pPr marL="342900" indent="-342900">
              <a:buFont typeface="+mj-lt"/>
              <a:buAutoNum type="arabicPeriod"/>
            </a:pPr>
            <a:r>
              <a:rPr lang="it-IT" sz="2400" dirty="0" smtClean="0">
                <a:solidFill>
                  <a:schemeClr val="bg1">
                    <a:lumMod val="50000"/>
                  </a:schemeClr>
                </a:solidFill>
              </a:rPr>
              <a:t>FORME DI ELUSIONE FISCALE CON GLI ATTI CATASTALI</a:t>
            </a:r>
          </a:p>
          <a:p>
            <a:pPr marL="342900" indent="-342900">
              <a:buFont typeface="+mj-lt"/>
              <a:buAutoNum type="arabicPeriod"/>
            </a:pPr>
            <a:r>
              <a:rPr lang="it-IT" sz="2400" dirty="0" smtClean="0">
                <a:solidFill>
                  <a:schemeClr val="bg1">
                    <a:lumMod val="50000"/>
                  </a:schemeClr>
                </a:solidFill>
              </a:rPr>
              <a:t>I FABBRICATI RURALI: ISTRUZIONI E MODALITA’</a:t>
            </a:r>
          </a:p>
          <a:p>
            <a:pPr marL="342900" indent="-342900">
              <a:buFont typeface="+mj-lt"/>
              <a:buAutoNum type="arabicPeriod"/>
            </a:pPr>
            <a:r>
              <a:rPr lang="it-IT" sz="2400" dirty="0" smtClean="0">
                <a:solidFill>
                  <a:schemeClr val="bg1">
                    <a:lumMod val="50000"/>
                  </a:schemeClr>
                </a:solidFill>
              </a:rPr>
              <a:t>LE SEGNALAZIONI (Risposta alla richiesta di informazioni)</a:t>
            </a:r>
          </a:p>
          <a:p>
            <a:pPr marL="342900" indent="-342900">
              <a:buFont typeface="+mj-lt"/>
              <a:buAutoNum type="arabicPeriod"/>
            </a:pPr>
            <a:r>
              <a:rPr lang="it-IT" sz="2400" dirty="0" smtClean="0">
                <a:solidFill>
                  <a:schemeClr val="bg1">
                    <a:lumMod val="50000"/>
                  </a:schemeClr>
                </a:solidFill>
              </a:rPr>
              <a:t>TERMINI PER I FABBRICATI RURALI E PROFILI SANZIONATORI</a:t>
            </a:r>
          </a:p>
          <a:p>
            <a:pPr marL="342900" indent="-342900">
              <a:buFont typeface="+mj-lt"/>
              <a:buAutoNum type="arabicPeriod"/>
            </a:pPr>
            <a:r>
              <a:rPr lang="it-IT" sz="2400" dirty="0" smtClean="0">
                <a:solidFill>
                  <a:schemeClr val="bg1">
                    <a:lumMod val="50000"/>
                  </a:schemeClr>
                </a:solidFill>
              </a:rPr>
              <a:t>OBBLIGO O POSSIBILITA’ DI ACCATASTAMENTO</a:t>
            </a:r>
          </a:p>
          <a:p>
            <a:pPr marL="342900" indent="-342900">
              <a:buFont typeface="+mj-lt"/>
              <a:buAutoNum type="arabicPeriod"/>
            </a:pPr>
            <a:r>
              <a:rPr lang="it-IT" sz="2400" b="1" dirty="0" smtClean="0"/>
              <a:t>INTESTAZIONE CATASTALE RISPETTO AL POSSESSO</a:t>
            </a:r>
          </a:p>
          <a:p>
            <a:pPr marL="342900" indent="-342900">
              <a:buFont typeface="+mj-lt"/>
              <a:buAutoNum type="arabicPeriod"/>
            </a:pPr>
            <a:endParaRPr lang="it-IT" dirty="0" smtClean="0"/>
          </a:p>
          <a:p>
            <a:pPr marL="342900" indent="-342900">
              <a:buFont typeface="+mj-lt"/>
              <a:buAutoNum type="arabicPeriod"/>
            </a:pPr>
            <a:endParaRPr lang="it-IT" dirty="0"/>
          </a:p>
        </p:txBody>
      </p:sp>
    </p:spTree>
    <p:extLst>
      <p:ext uri="{BB962C8B-B14F-4D97-AF65-F5344CB8AC3E}">
        <p14:creationId xmlns:p14="http://schemas.microsoft.com/office/powerpoint/2010/main" val="19689195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716016" y="66474"/>
            <a:ext cx="3813339" cy="1049432"/>
          </a:xfrm>
        </p:spPr>
        <p:txBody>
          <a:bodyPr>
            <a:normAutofit/>
          </a:bodyPr>
          <a:lstStyle/>
          <a:p>
            <a:r>
              <a:rPr lang="it-IT" sz="1400" dirty="0" smtClean="0"/>
              <a:t>INCONTRO CON</a:t>
            </a:r>
            <a:br>
              <a:rPr lang="it-IT" sz="1400" dirty="0" smtClean="0"/>
            </a:br>
            <a:r>
              <a:rPr lang="it-IT" sz="1400" dirty="0" smtClean="0"/>
              <a:t> IL COLLEGIO DEI GEOMETRI E DEI GEOMETRI LAUREATI DELLA PROVINCIA DI CHIETI</a:t>
            </a:r>
            <a:br>
              <a:rPr lang="it-IT" sz="1400" dirty="0" smtClean="0"/>
            </a:br>
            <a:r>
              <a:rPr lang="it-IT" sz="1800" b="1" dirty="0" smtClean="0"/>
              <a:t>PROBLEMATICHE FABBRICATI RURALI</a:t>
            </a:r>
            <a:endParaRPr lang="it-IT" sz="1800" b="1" dirty="0"/>
          </a:p>
        </p:txBody>
      </p:sp>
      <p:pic>
        <p:nvPicPr>
          <p:cNvPr id="1026" name="Picture 2" descr="C:\Users\rcnpri54h29i804y\Desktop\logo.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161" y="171907"/>
            <a:ext cx="3048000" cy="719137"/>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462585" y="1081554"/>
            <a:ext cx="8255745" cy="1015663"/>
          </a:xfrm>
          <a:prstGeom prst="rect">
            <a:avLst/>
          </a:prstGeom>
          <a:noFill/>
        </p:spPr>
        <p:txBody>
          <a:bodyPr wrap="square" rtlCol="0">
            <a:spAutoFit/>
          </a:bodyPr>
          <a:lstStyle/>
          <a:p>
            <a:r>
              <a:rPr lang="it-IT" sz="2400" dirty="0" smtClean="0"/>
              <a:t>8. INTESTAZIONE </a:t>
            </a:r>
            <a:r>
              <a:rPr lang="it-IT" sz="2400" dirty="0"/>
              <a:t>CATASTALE RISPETTO AL POSSESSO</a:t>
            </a:r>
          </a:p>
          <a:p>
            <a:r>
              <a:rPr lang="it-IT" dirty="0" smtClean="0"/>
              <a:t>      POSSESSO art. 1140-1147 del Codice civile</a:t>
            </a:r>
          </a:p>
          <a:p>
            <a:r>
              <a:rPr lang="it-IT" dirty="0"/>
              <a:t> </a:t>
            </a:r>
            <a:r>
              <a:rPr lang="it-IT" dirty="0" smtClean="0"/>
              <a:t>     USUCAPIONE art. 1158 del Codice civile</a:t>
            </a:r>
          </a:p>
        </p:txBody>
      </p:sp>
      <p:sp>
        <p:nvSpPr>
          <p:cNvPr id="7" name="Rectangle 6"/>
          <p:cNvSpPr>
            <a:spLocks noChangeArrowheads="1"/>
          </p:cNvSpPr>
          <p:nvPr/>
        </p:nvSpPr>
        <p:spPr bwMode="auto">
          <a:xfrm>
            <a:off x="154419" y="4537702"/>
            <a:ext cx="898958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r>
            <a:br>
              <a:rPr kumimoji="0" lang="it-IT" altLang="it-IT"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br>
            <a:r>
              <a:rPr kumimoji="0" lang="it-IT" altLang="it-IT"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r>
            <a:br>
              <a:rPr kumimoji="0" lang="it-IT" altLang="it-IT"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b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sp>
        <p:nvSpPr>
          <p:cNvPr id="3" name="CasellaDiTesto 2"/>
          <p:cNvSpPr txBox="1"/>
          <p:nvPr/>
        </p:nvSpPr>
        <p:spPr>
          <a:xfrm>
            <a:off x="154419" y="2008328"/>
            <a:ext cx="8906812" cy="923330"/>
          </a:xfrm>
          <a:prstGeom prst="rect">
            <a:avLst/>
          </a:prstGeom>
          <a:noFill/>
        </p:spPr>
        <p:txBody>
          <a:bodyPr wrap="square" rtlCol="0">
            <a:spAutoFit/>
          </a:bodyPr>
          <a:lstStyle/>
          <a:p>
            <a:r>
              <a:rPr lang="it-IT" b="1" dirty="0"/>
              <a:t>Art.1140 -</a:t>
            </a:r>
            <a:r>
              <a:rPr lang="it-IT" b="1" i="1" dirty="0"/>
              <a:t> </a:t>
            </a:r>
            <a:r>
              <a:rPr lang="it-IT" i="1" dirty="0"/>
              <a:t>Possesso </a:t>
            </a:r>
            <a:r>
              <a:rPr lang="it-IT" dirty="0"/>
              <a:t>- Il possesso è il potere sulla cosa che si manifesta in un'attività corrispondente all'esercizio della proprietà o di altro diritto reale.  </a:t>
            </a:r>
            <a:br>
              <a:rPr lang="it-IT" dirty="0"/>
            </a:br>
            <a:r>
              <a:rPr lang="it-IT" dirty="0"/>
              <a:t>Si può possedere direttamente o per mezzo di altra persona, che ha la detenzione della </a:t>
            </a:r>
            <a:r>
              <a:rPr lang="it-IT" dirty="0" smtClean="0"/>
              <a:t>cosa.</a:t>
            </a:r>
            <a:endParaRPr lang="it-IT" dirty="0"/>
          </a:p>
        </p:txBody>
      </p:sp>
      <p:sp>
        <p:nvSpPr>
          <p:cNvPr id="5" name="CasellaDiTesto 4"/>
          <p:cNvSpPr txBox="1"/>
          <p:nvPr/>
        </p:nvSpPr>
        <p:spPr>
          <a:xfrm>
            <a:off x="154419" y="2999998"/>
            <a:ext cx="8926519" cy="923330"/>
          </a:xfrm>
          <a:prstGeom prst="rect">
            <a:avLst/>
          </a:prstGeom>
          <a:noFill/>
        </p:spPr>
        <p:txBody>
          <a:bodyPr wrap="square" rtlCol="0">
            <a:spAutoFit/>
          </a:bodyPr>
          <a:lstStyle/>
          <a:p>
            <a:r>
              <a:rPr lang="it-IT" b="1" dirty="0"/>
              <a:t>Art.1143</a:t>
            </a:r>
            <a:r>
              <a:rPr lang="it-IT" dirty="0"/>
              <a:t> - </a:t>
            </a:r>
            <a:r>
              <a:rPr lang="it-IT" i="1" dirty="0"/>
              <a:t>Presunzione di possesso anteriore</a:t>
            </a:r>
            <a:r>
              <a:rPr lang="it-IT" dirty="0"/>
              <a:t> - Il possesso attuale non fa presumere il possesso anteriore, salvo che il possessore abbia un titolo a fondamento del suo possesso; in questo caso si presume che egli abbia posseduto dalla data del titolo.</a:t>
            </a:r>
          </a:p>
        </p:txBody>
      </p:sp>
      <p:sp>
        <p:nvSpPr>
          <p:cNvPr id="8" name="CasellaDiTesto 7"/>
          <p:cNvSpPr txBox="1"/>
          <p:nvPr/>
        </p:nvSpPr>
        <p:spPr>
          <a:xfrm>
            <a:off x="233984" y="5083736"/>
            <a:ext cx="8484346" cy="1754326"/>
          </a:xfrm>
          <a:prstGeom prst="rect">
            <a:avLst/>
          </a:prstGeom>
          <a:noFill/>
          <a:ln>
            <a:solidFill>
              <a:schemeClr val="accent1"/>
            </a:solidFill>
          </a:ln>
        </p:spPr>
        <p:txBody>
          <a:bodyPr wrap="square" rtlCol="0">
            <a:spAutoFit/>
          </a:bodyPr>
          <a:lstStyle/>
          <a:p>
            <a:r>
              <a:rPr lang="it-IT" dirty="0" smtClean="0"/>
              <a:t>PROBLEMATICHE INTESTAZIONI FR CON DOCFA:</a:t>
            </a:r>
          </a:p>
          <a:p>
            <a:r>
              <a:rPr lang="it-IT" dirty="0" smtClean="0"/>
              <a:t>Regolarizzazione per mancata corrispondenza tra soggetti iscritti in CF e soggetto possessore con:</a:t>
            </a:r>
          </a:p>
          <a:p>
            <a:pPr marL="285750" indent="-285750">
              <a:buFont typeface="Arial" panose="020B0604020202020204" pitchFamily="34" charset="0"/>
              <a:buChar char="•"/>
            </a:pPr>
            <a:r>
              <a:rPr lang="it-IT" dirty="0" err="1" smtClean="0"/>
              <a:t>Preallineamenti</a:t>
            </a:r>
            <a:r>
              <a:rPr lang="it-IT" dirty="0" smtClean="0"/>
              <a:t> intestazioni;</a:t>
            </a:r>
          </a:p>
          <a:p>
            <a:pPr marL="285750" indent="-285750">
              <a:buFont typeface="Arial" panose="020B0604020202020204" pitchFamily="34" charset="0"/>
              <a:buChar char="•"/>
            </a:pPr>
            <a:r>
              <a:rPr lang="it-IT" dirty="0" smtClean="0"/>
              <a:t>Presentazione dichiarazioni  di successioni  e volture integrative-rettificative.</a:t>
            </a:r>
          </a:p>
          <a:p>
            <a:pPr marL="285750" indent="-285750">
              <a:buFont typeface="Arial" panose="020B0604020202020204" pitchFamily="34" charset="0"/>
              <a:buChar char="•"/>
            </a:pPr>
            <a:r>
              <a:rPr lang="it-IT" dirty="0" smtClean="0"/>
              <a:t>Sentenza di riconoscimento dell’</a:t>
            </a:r>
            <a:r>
              <a:rPr lang="it-IT" dirty="0" err="1" smtClean="0"/>
              <a:t>usocapione</a:t>
            </a:r>
            <a:r>
              <a:rPr lang="it-IT" dirty="0" smtClean="0"/>
              <a:t> del Tribunale con trascrizione e voltura.</a:t>
            </a:r>
            <a:endParaRPr lang="it-IT" dirty="0"/>
          </a:p>
        </p:txBody>
      </p:sp>
      <p:sp>
        <p:nvSpPr>
          <p:cNvPr id="9" name="CasellaDiTesto 8"/>
          <p:cNvSpPr txBox="1"/>
          <p:nvPr/>
        </p:nvSpPr>
        <p:spPr>
          <a:xfrm>
            <a:off x="164272" y="3991668"/>
            <a:ext cx="8906812" cy="923330"/>
          </a:xfrm>
          <a:prstGeom prst="rect">
            <a:avLst/>
          </a:prstGeom>
          <a:noFill/>
        </p:spPr>
        <p:txBody>
          <a:bodyPr wrap="square" rtlCol="0">
            <a:spAutoFit/>
          </a:bodyPr>
          <a:lstStyle/>
          <a:p>
            <a:r>
              <a:rPr lang="it-IT" b="1" dirty="0" smtClean="0"/>
              <a:t>Art.1158</a:t>
            </a:r>
            <a:r>
              <a:rPr lang="it-IT" dirty="0" smtClean="0"/>
              <a:t> </a:t>
            </a:r>
            <a:r>
              <a:rPr lang="it-IT" i="1" dirty="0"/>
              <a:t>- Usucapione dei beni immobili e dei diritti reali immobiliari</a:t>
            </a:r>
          </a:p>
          <a:p>
            <a:r>
              <a:rPr lang="it-IT" dirty="0"/>
              <a:t>- La </a:t>
            </a:r>
            <a:r>
              <a:rPr lang="it-IT" dirty="0" smtClean="0"/>
              <a:t>proprietà </a:t>
            </a:r>
            <a:r>
              <a:rPr lang="it-IT" dirty="0"/>
              <a:t>dei beni immobili e gli altri diritti reali di </a:t>
            </a:r>
            <a:r>
              <a:rPr lang="it-IT" dirty="0" smtClean="0"/>
              <a:t>godimento [957</a:t>
            </a:r>
            <a:r>
              <a:rPr lang="it-IT" dirty="0"/>
              <a:t>, 978, 1021, 1022, 1031] sui beni medesimi si acquistano in virtù del </a:t>
            </a:r>
            <a:r>
              <a:rPr lang="it-IT" b="1" dirty="0">
                <a:solidFill>
                  <a:srgbClr val="C00000"/>
                </a:solidFill>
              </a:rPr>
              <a:t>possesso continuato per venti </a:t>
            </a:r>
            <a:r>
              <a:rPr lang="it-IT" b="1" dirty="0" smtClean="0">
                <a:solidFill>
                  <a:srgbClr val="C00000"/>
                </a:solidFill>
              </a:rPr>
              <a:t>anni</a:t>
            </a:r>
            <a:r>
              <a:rPr lang="it-IT" dirty="0" smtClean="0"/>
              <a:t>. </a:t>
            </a:r>
            <a:endParaRPr lang="it-IT" dirty="0"/>
          </a:p>
        </p:txBody>
      </p:sp>
    </p:spTree>
    <p:extLst>
      <p:ext uri="{BB962C8B-B14F-4D97-AF65-F5344CB8AC3E}">
        <p14:creationId xmlns:p14="http://schemas.microsoft.com/office/powerpoint/2010/main" val="568216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716016" y="291336"/>
            <a:ext cx="3813339" cy="1049432"/>
          </a:xfrm>
        </p:spPr>
        <p:txBody>
          <a:bodyPr>
            <a:normAutofit/>
          </a:bodyPr>
          <a:lstStyle/>
          <a:p>
            <a:r>
              <a:rPr lang="it-IT" sz="1400" dirty="0" smtClean="0"/>
              <a:t>INCONTRO CON</a:t>
            </a:r>
            <a:br>
              <a:rPr lang="it-IT" sz="1400" dirty="0" smtClean="0"/>
            </a:br>
            <a:r>
              <a:rPr lang="it-IT" sz="1400" dirty="0" smtClean="0"/>
              <a:t> IL COLLEGIO DEI GEOMETRI E DEI GEOMETRI LAUREATI DELLA PROVINCIA DI CHIETI</a:t>
            </a:r>
            <a:br>
              <a:rPr lang="it-IT" sz="1400" dirty="0" smtClean="0"/>
            </a:br>
            <a:r>
              <a:rPr lang="it-IT" sz="1800" b="1" dirty="0" smtClean="0"/>
              <a:t>PROBLEMATICHE FABBRICATI RURALI</a:t>
            </a:r>
            <a:endParaRPr lang="it-IT" sz="1800" b="1" dirty="0"/>
          </a:p>
        </p:txBody>
      </p:sp>
      <p:pic>
        <p:nvPicPr>
          <p:cNvPr id="1026" name="Picture 2" descr="C:\Users\rcnpri54h29i804y\Desktop\logo.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3048000" cy="719137"/>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611560" y="2060848"/>
            <a:ext cx="8136904" cy="1292662"/>
          </a:xfrm>
          <a:prstGeom prst="rect">
            <a:avLst/>
          </a:prstGeom>
          <a:noFill/>
        </p:spPr>
        <p:txBody>
          <a:bodyPr wrap="square" rtlCol="0">
            <a:spAutoFit/>
          </a:bodyPr>
          <a:lstStyle/>
          <a:p>
            <a:r>
              <a:rPr lang="it-IT" sz="2400" b="1" dirty="0" smtClean="0">
                <a:solidFill>
                  <a:srgbClr val="FF0000"/>
                </a:solidFill>
              </a:rPr>
              <a:t>2. CASI CON CONFLITTI TRA ATTI DI AGGIORNAMENTO</a:t>
            </a:r>
          </a:p>
          <a:p>
            <a:pPr marL="342900" indent="-342900">
              <a:buFont typeface="+mj-lt"/>
              <a:buAutoNum type="arabicPeriod"/>
            </a:pPr>
            <a:r>
              <a:rPr lang="it-IT" dirty="0" smtClean="0"/>
              <a:t>CORTI PARTICOLARMENTE ESTESE</a:t>
            </a:r>
          </a:p>
          <a:p>
            <a:pPr marL="342900" indent="-342900">
              <a:buFont typeface="+mj-lt"/>
              <a:buAutoNum type="arabicPeriod"/>
            </a:pPr>
            <a:r>
              <a:rPr lang="it-IT" dirty="0" smtClean="0"/>
              <a:t>COSTITUZIONE DI LOTTO UNICO CON PREGEO</a:t>
            </a:r>
          </a:p>
          <a:p>
            <a:pPr marL="342900" indent="-342900">
              <a:buFont typeface="+mj-lt"/>
              <a:buAutoNum type="arabicPeriod"/>
            </a:pPr>
            <a:endParaRPr lang="it-IT" dirty="0"/>
          </a:p>
        </p:txBody>
      </p:sp>
    </p:spTree>
    <p:extLst>
      <p:ext uri="{BB962C8B-B14F-4D97-AF65-F5344CB8AC3E}">
        <p14:creationId xmlns:p14="http://schemas.microsoft.com/office/powerpoint/2010/main" val="2184944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716016" y="291336"/>
            <a:ext cx="3813339" cy="1049432"/>
          </a:xfrm>
        </p:spPr>
        <p:txBody>
          <a:bodyPr>
            <a:normAutofit/>
          </a:bodyPr>
          <a:lstStyle/>
          <a:p>
            <a:r>
              <a:rPr lang="it-IT" sz="1400" dirty="0" smtClean="0"/>
              <a:t>INCONTRO CON</a:t>
            </a:r>
            <a:br>
              <a:rPr lang="it-IT" sz="1400" dirty="0" smtClean="0"/>
            </a:br>
            <a:r>
              <a:rPr lang="it-IT" sz="1400" dirty="0" smtClean="0"/>
              <a:t> IL COLLEGIO DEI GEOMETRI E DEI GEOMETRI LAUREATI DELLA PROVINCIA DI CHIETI</a:t>
            </a:r>
            <a:br>
              <a:rPr lang="it-IT" sz="1400" dirty="0" smtClean="0"/>
            </a:br>
            <a:r>
              <a:rPr lang="it-IT" sz="1800" b="1" dirty="0" smtClean="0"/>
              <a:t>PROBLEMATICHE FABBRICATI RURALI</a:t>
            </a:r>
            <a:endParaRPr lang="it-IT" sz="1800" b="1" dirty="0"/>
          </a:p>
        </p:txBody>
      </p:sp>
      <p:pic>
        <p:nvPicPr>
          <p:cNvPr id="1026" name="Picture 2" descr="C:\Users\rcnpri54h29i804y\Desktop\logo.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3048000" cy="719137"/>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611560" y="2060848"/>
            <a:ext cx="8136904" cy="738664"/>
          </a:xfrm>
          <a:prstGeom prst="rect">
            <a:avLst/>
          </a:prstGeom>
          <a:noFill/>
        </p:spPr>
        <p:txBody>
          <a:bodyPr wrap="square" rtlCol="0">
            <a:spAutoFit/>
          </a:bodyPr>
          <a:lstStyle/>
          <a:p>
            <a:r>
              <a:rPr lang="it-IT" sz="2400" b="1" dirty="0" smtClean="0">
                <a:solidFill>
                  <a:srgbClr val="FF0000"/>
                </a:solidFill>
              </a:rPr>
              <a:t>2. CASI CON CONFLITTI TRA ATTI DI AGGIORNAMENTO</a:t>
            </a:r>
          </a:p>
          <a:p>
            <a:pPr marL="342900" indent="-342900">
              <a:buFont typeface="+mj-lt"/>
              <a:buAutoNum type="arabicPeriod"/>
            </a:pPr>
            <a:r>
              <a:rPr lang="it-IT" dirty="0" smtClean="0"/>
              <a:t>CORTI PARTICOLARMENTE ESTESE</a:t>
            </a:r>
          </a:p>
        </p:txBody>
      </p:sp>
      <p:sp>
        <p:nvSpPr>
          <p:cNvPr id="3" name="Rettangolo 2"/>
          <p:cNvSpPr/>
          <p:nvPr/>
        </p:nvSpPr>
        <p:spPr>
          <a:xfrm>
            <a:off x="630267" y="2849227"/>
            <a:ext cx="8352928" cy="3416320"/>
          </a:xfrm>
          <a:prstGeom prst="rect">
            <a:avLst/>
          </a:prstGeom>
          <a:ln>
            <a:solidFill>
              <a:srgbClr val="FFFF00"/>
            </a:solidFill>
          </a:ln>
        </p:spPr>
        <p:txBody>
          <a:bodyPr wrap="square">
            <a:spAutoFit/>
          </a:bodyPr>
          <a:lstStyle/>
          <a:p>
            <a:r>
              <a:rPr lang="it-IT" dirty="0"/>
              <a:t>Art. </a:t>
            </a:r>
            <a:r>
              <a:rPr lang="it-IT" dirty="0" smtClean="0"/>
              <a:t>13 DM 28/1998</a:t>
            </a:r>
            <a:endParaRPr lang="it-IT" dirty="0"/>
          </a:p>
          <a:p>
            <a:r>
              <a:rPr lang="it-IT" dirty="0" err="1"/>
              <a:t>Tematismo</a:t>
            </a:r>
            <a:r>
              <a:rPr lang="it-IT" dirty="0"/>
              <a:t> del possesso o della </a:t>
            </a:r>
            <a:r>
              <a:rPr lang="it-IT" dirty="0" err="1" smtClean="0"/>
              <a:t>proprieta‘</a:t>
            </a:r>
            <a:r>
              <a:rPr lang="it-IT" dirty="0" smtClean="0"/>
              <a:t> </a:t>
            </a:r>
            <a:endParaRPr lang="it-IT" dirty="0"/>
          </a:p>
          <a:p>
            <a:r>
              <a:rPr lang="it-IT" dirty="0"/>
              <a:t>1. La cartografia ha come </a:t>
            </a:r>
            <a:r>
              <a:rPr lang="it-IT" dirty="0" err="1"/>
              <a:t>tematismo</a:t>
            </a:r>
            <a:r>
              <a:rPr lang="it-IT" dirty="0"/>
              <a:t> fondamentale di </a:t>
            </a:r>
            <a:r>
              <a:rPr lang="it-IT" dirty="0" smtClean="0"/>
              <a:t>riferimento quello </a:t>
            </a:r>
            <a:r>
              <a:rPr lang="it-IT" dirty="0"/>
              <a:t>della geometria dei possessi o delle </a:t>
            </a:r>
            <a:r>
              <a:rPr lang="it-IT" dirty="0" err="1"/>
              <a:t>proprieta'</a:t>
            </a:r>
            <a:r>
              <a:rPr lang="it-IT" dirty="0"/>
              <a:t>.</a:t>
            </a:r>
          </a:p>
          <a:p>
            <a:r>
              <a:rPr lang="it-IT" dirty="0"/>
              <a:t>2. </a:t>
            </a:r>
            <a:r>
              <a:rPr lang="it-IT" b="1" dirty="0"/>
              <a:t>L'elemento inventariale minimo della cartografia </a:t>
            </a:r>
            <a:r>
              <a:rPr lang="it-IT" b="1" dirty="0" err="1"/>
              <a:t>e'</a:t>
            </a:r>
            <a:r>
              <a:rPr lang="it-IT" b="1" dirty="0"/>
              <a:t> </a:t>
            </a:r>
            <a:r>
              <a:rPr lang="it-IT" b="1" dirty="0" smtClean="0"/>
              <a:t>la particella </a:t>
            </a:r>
            <a:r>
              <a:rPr lang="it-IT" b="1" dirty="0"/>
              <a:t>di possesso costituita da una porzione di terreno, </a:t>
            </a:r>
            <a:r>
              <a:rPr lang="it-IT" b="1" dirty="0" smtClean="0"/>
              <a:t>sito nello </a:t>
            </a:r>
            <a:r>
              <a:rPr lang="it-IT" b="1" dirty="0"/>
              <a:t>stesso comune e foglio di mappa, caratterizzata da </a:t>
            </a:r>
            <a:r>
              <a:rPr lang="it-IT" b="1" dirty="0" err="1" smtClean="0"/>
              <a:t>continuita‘</a:t>
            </a:r>
            <a:r>
              <a:rPr lang="it-IT" b="1" dirty="0" smtClean="0"/>
              <a:t> fisica </a:t>
            </a:r>
            <a:r>
              <a:rPr lang="it-IT" b="1" dirty="0"/>
              <a:t>ed </a:t>
            </a:r>
            <a:r>
              <a:rPr lang="it-IT" b="1" dirty="0" err="1"/>
              <a:t>isopotenzialita</a:t>
            </a:r>
            <a:r>
              <a:rPr lang="it-IT" b="1" dirty="0"/>
              <a:t>' produttiva, </a:t>
            </a:r>
            <a:r>
              <a:rPr lang="it-IT" b="1" dirty="0" err="1"/>
              <a:t>nonche</a:t>
            </a:r>
            <a:r>
              <a:rPr lang="it-IT" b="1" dirty="0"/>
              <a:t>' da </a:t>
            </a:r>
            <a:r>
              <a:rPr lang="it-IT" b="1" dirty="0" err="1"/>
              <a:t>omogeneita'</a:t>
            </a:r>
            <a:r>
              <a:rPr lang="it-IT" b="1" dirty="0"/>
              <a:t> </a:t>
            </a:r>
            <a:r>
              <a:rPr lang="it-IT" b="1" dirty="0" smtClean="0"/>
              <a:t>dei diritti </a:t>
            </a:r>
            <a:r>
              <a:rPr lang="it-IT" b="1" dirty="0"/>
              <a:t>reali sullo stesso insistenti.</a:t>
            </a:r>
          </a:p>
          <a:p>
            <a:r>
              <a:rPr lang="it-IT" dirty="0"/>
              <a:t>3. </a:t>
            </a:r>
            <a:r>
              <a:rPr lang="it-IT" b="1" dirty="0"/>
              <a:t>I fabbricati con le relative aree pertinenziali </a:t>
            </a:r>
            <a:r>
              <a:rPr lang="it-IT" b="1" dirty="0" smtClean="0"/>
              <a:t>costituiscono distinte </a:t>
            </a:r>
            <a:r>
              <a:rPr lang="it-IT" b="1" dirty="0"/>
              <a:t>particelle. Non sono oggetto di rappresentazione le </a:t>
            </a:r>
            <a:r>
              <a:rPr lang="it-IT" b="1" dirty="0" smtClean="0"/>
              <a:t>aree pertinenziali </a:t>
            </a:r>
            <a:r>
              <a:rPr lang="it-IT" b="1" dirty="0"/>
              <a:t>non delimitate sul terreno, ovvero eccedenti il </a:t>
            </a:r>
            <a:r>
              <a:rPr lang="it-IT" b="1" dirty="0" smtClean="0"/>
              <a:t>doppio  dell'area </a:t>
            </a:r>
            <a:r>
              <a:rPr lang="it-IT" b="1" dirty="0"/>
              <a:t>coperta in pianta dalle costruzioni, qualora le stesse </a:t>
            </a:r>
            <a:r>
              <a:rPr lang="it-IT" b="1" dirty="0" smtClean="0"/>
              <a:t>aree siano </a:t>
            </a:r>
            <a:r>
              <a:rPr lang="it-IT" b="1" dirty="0"/>
              <a:t>destinate all'ordinaria coltura.</a:t>
            </a:r>
          </a:p>
        </p:txBody>
      </p:sp>
    </p:spTree>
    <p:extLst>
      <p:ext uri="{BB962C8B-B14F-4D97-AF65-F5344CB8AC3E}">
        <p14:creationId xmlns:p14="http://schemas.microsoft.com/office/powerpoint/2010/main" val="13656404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716016" y="291336"/>
            <a:ext cx="3813339" cy="1049432"/>
          </a:xfrm>
        </p:spPr>
        <p:txBody>
          <a:bodyPr>
            <a:normAutofit/>
          </a:bodyPr>
          <a:lstStyle/>
          <a:p>
            <a:r>
              <a:rPr lang="it-IT" sz="1400" dirty="0" smtClean="0"/>
              <a:t>INCONTRO CON</a:t>
            </a:r>
            <a:br>
              <a:rPr lang="it-IT" sz="1400" dirty="0" smtClean="0"/>
            </a:br>
            <a:r>
              <a:rPr lang="it-IT" sz="1400" dirty="0" smtClean="0"/>
              <a:t> IL COLLEGIO DEI GEOMETRI E DEI GEOMETRI LAUREATI DELLA PROVINCIA DI CHIETI</a:t>
            </a:r>
            <a:br>
              <a:rPr lang="it-IT" sz="1400" dirty="0" smtClean="0"/>
            </a:br>
            <a:r>
              <a:rPr lang="it-IT" sz="1800" b="1" dirty="0" smtClean="0"/>
              <a:t>PROBLEMATICHE FABBRICATI RURALI</a:t>
            </a:r>
            <a:endParaRPr lang="it-IT" sz="1800" b="1" dirty="0"/>
          </a:p>
        </p:txBody>
      </p:sp>
      <p:pic>
        <p:nvPicPr>
          <p:cNvPr id="1026" name="Picture 2" descr="C:\Users\rcnpri54h29i804y\Desktop\logo.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3048000" cy="719137"/>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611560" y="1135261"/>
            <a:ext cx="8136904" cy="1015663"/>
          </a:xfrm>
          <a:prstGeom prst="rect">
            <a:avLst/>
          </a:prstGeom>
          <a:noFill/>
        </p:spPr>
        <p:txBody>
          <a:bodyPr wrap="square" rtlCol="0">
            <a:spAutoFit/>
          </a:bodyPr>
          <a:lstStyle/>
          <a:p>
            <a:r>
              <a:rPr lang="it-IT" sz="2400" b="1" dirty="0" smtClean="0">
                <a:solidFill>
                  <a:srgbClr val="FF0000"/>
                </a:solidFill>
              </a:rPr>
              <a:t>2. CASI CON CONFLITTI TRA ATTI DI AGGIORNAMENTO</a:t>
            </a:r>
          </a:p>
          <a:p>
            <a:pPr marL="342900" indent="-342900">
              <a:buFont typeface="+mj-lt"/>
              <a:buAutoNum type="arabicPeriod"/>
            </a:pPr>
            <a:r>
              <a:rPr lang="it-IT" dirty="0" smtClean="0"/>
              <a:t>CORTI PARICOLARMENTE ESTESE</a:t>
            </a:r>
          </a:p>
          <a:p>
            <a:pPr marL="342900" indent="-342900">
              <a:buFont typeface="+mj-lt"/>
              <a:buAutoNum type="arabicPeriod"/>
            </a:pPr>
            <a:endParaRPr lang="it-IT" dirty="0"/>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1916832"/>
            <a:ext cx="7214270"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9031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716016" y="291336"/>
            <a:ext cx="3813339" cy="1049432"/>
          </a:xfrm>
        </p:spPr>
        <p:txBody>
          <a:bodyPr>
            <a:normAutofit/>
          </a:bodyPr>
          <a:lstStyle/>
          <a:p>
            <a:r>
              <a:rPr lang="it-IT" sz="1400" dirty="0" smtClean="0"/>
              <a:t>INCONTRO CON</a:t>
            </a:r>
            <a:br>
              <a:rPr lang="it-IT" sz="1400" dirty="0" smtClean="0"/>
            </a:br>
            <a:r>
              <a:rPr lang="it-IT" sz="1400" dirty="0" smtClean="0"/>
              <a:t> IL COLLEGIO DEI GEOMETRI E DEI GEOMETRI LAUREATI DELLA PROVINCIA DI CHIETI</a:t>
            </a:r>
            <a:br>
              <a:rPr lang="it-IT" sz="1400" dirty="0" smtClean="0"/>
            </a:br>
            <a:r>
              <a:rPr lang="it-IT" sz="1800" b="1" dirty="0" smtClean="0"/>
              <a:t>PROBLEMATICHE FABBRICATI RURALI</a:t>
            </a:r>
            <a:endParaRPr lang="it-IT" sz="1800" b="1" dirty="0"/>
          </a:p>
        </p:txBody>
      </p:sp>
      <p:pic>
        <p:nvPicPr>
          <p:cNvPr id="1026" name="Picture 2" descr="C:\Users\rcnpri54h29i804y\Desktop\logo.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3048000" cy="719137"/>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611560" y="1135261"/>
            <a:ext cx="8136904" cy="1015663"/>
          </a:xfrm>
          <a:prstGeom prst="rect">
            <a:avLst/>
          </a:prstGeom>
          <a:noFill/>
        </p:spPr>
        <p:txBody>
          <a:bodyPr wrap="square" rtlCol="0">
            <a:spAutoFit/>
          </a:bodyPr>
          <a:lstStyle/>
          <a:p>
            <a:r>
              <a:rPr lang="it-IT" sz="2400" b="1" dirty="0" smtClean="0">
                <a:solidFill>
                  <a:srgbClr val="FF0000"/>
                </a:solidFill>
              </a:rPr>
              <a:t>2. CASI CON CONFLITTI TRA ATTI DI AGGIORNAMENTO</a:t>
            </a:r>
          </a:p>
          <a:p>
            <a:pPr marL="342900" indent="-342900">
              <a:buFont typeface="+mj-lt"/>
              <a:buAutoNum type="arabicPeriod"/>
            </a:pPr>
            <a:r>
              <a:rPr lang="it-IT" dirty="0" smtClean="0"/>
              <a:t>CORTI PARTICOLARMENTE ESTESE</a:t>
            </a:r>
          </a:p>
          <a:p>
            <a:pPr marL="342900" indent="-342900">
              <a:buFont typeface="+mj-lt"/>
              <a:buAutoNum type="arabicPeriod"/>
            </a:pPr>
            <a:endParaRPr lang="it-IT" dirty="0"/>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1916832"/>
            <a:ext cx="7214270"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494" y="1844824"/>
            <a:ext cx="7538417" cy="4790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884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716016" y="291336"/>
            <a:ext cx="3813339" cy="1049432"/>
          </a:xfrm>
        </p:spPr>
        <p:txBody>
          <a:bodyPr>
            <a:normAutofit/>
          </a:bodyPr>
          <a:lstStyle/>
          <a:p>
            <a:r>
              <a:rPr lang="it-IT" sz="1400" dirty="0" smtClean="0"/>
              <a:t>INCONTRO CON</a:t>
            </a:r>
            <a:br>
              <a:rPr lang="it-IT" sz="1400" dirty="0" smtClean="0"/>
            </a:br>
            <a:r>
              <a:rPr lang="it-IT" sz="1400" dirty="0" smtClean="0"/>
              <a:t> IL COLLEGIO DEI GEOMETRI E DEI GEOMETRI LAUREATI DELLA PROVINCIA DI CHIETI</a:t>
            </a:r>
            <a:br>
              <a:rPr lang="it-IT" sz="1400" dirty="0" smtClean="0"/>
            </a:br>
            <a:r>
              <a:rPr lang="it-IT" sz="1800" b="1" dirty="0" smtClean="0"/>
              <a:t>PROBLEMATICHE FABBRICATI RURALI</a:t>
            </a:r>
            <a:endParaRPr lang="it-IT" sz="1800" b="1" dirty="0"/>
          </a:p>
        </p:txBody>
      </p:sp>
      <p:pic>
        <p:nvPicPr>
          <p:cNvPr id="1026" name="Picture 2" descr="C:\Users\rcnpri54h29i804y\Desktop\logo.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3048000" cy="719137"/>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635255" y="1438747"/>
            <a:ext cx="8136904" cy="1292662"/>
          </a:xfrm>
          <a:prstGeom prst="rect">
            <a:avLst/>
          </a:prstGeom>
          <a:noFill/>
        </p:spPr>
        <p:txBody>
          <a:bodyPr wrap="square" rtlCol="0">
            <a:spAutoFit/>
          </a:bodyPr>
          <a:lstStyle/>
          <a:p>
            <a:r>
              <a:rPr lang="it-IT" sz="2400" b="1" dirty="0" smtClean="0">
                <a:solidFill>
                  <a:srgbClr val="FF0000"/>
                </a:solidFill>
              </a:rPr>
              <a:t>2. CASI CON CONFLITTI TRA ATTI DI AGGIORNAMENTO</a:t>
            </a:r>
          </a:p>
          <a:p>
            <a:pPr marL="342900" indent="-342900">
              <a:buFont typeface="+mj-lt"/>
              <a:buAutoNum type="arabicPeriod"/>
            </a:pPr>
            <a:r>
              <a:rPr lang="it-IT" dirty="0" smtClean="0">
                <a:solidFill>
                  <a:schemeClr val="bg1">
                    <a:lumMod val="85000"/>
                  </a:schemeClr>
                </a:solidFill>
              </a:rPr>
              <a:t>CORTI PARTICOLARMENTE ESTESE</a:t>
            </a:r>
          </a:p>
          <a:p>
            <a:pPr marL="342900" indent="-342900">
              <a:buFont typeface="+mj-lt"/>
              <a:buAutoNum type="arabicPeriod"/>
            </a:pPr>
            <a:r>
              <a:rPr lang="it-IT" dirty="0" smtClean="0"/>
              <a:t>COSTITUZIONE DI LOTTO UNICO CON PREGEO</a:t>
            </a:r>
          </a:p>
          <a:p>
            <a:pPr marL="342900" indent="-342900">
              <a:buFont typeface="+mj-lt"/>
              <a:buAutoNum type="arabicPeriod"/>
            </a:pPr>
            <a:endParaRPr lang="it-IT" dirty="0"/>
          </a:p>
        </p:txBody>
      </p:sp>
      <p:pic>
        <p:nvPicPr>
          <p:cNvPr id="3" name="Immagin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2492896"/>
            <a:ext cx="7853215" cy="3942909"/>
          </a:xfrm>
          <a:prstGeom prst="rect">
            <a:avLst/>
          </a:prstGeom>
        </p:spPr>
      </p:pic>
    </p:spTree>
    <p:extLst>
      <p:ext uri="{BB962C8B-B14F-4D97-AF65-F5344CB8AC3E}">
        <p14:creationId xmlns:p14="http://schemas.microsoft.com/office/powerpoint/2010/main" val="3727610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716016" y="291336"/>
            <a:ext cx="3813339" cy="1049432"/>
          </a:xfrm>
        </p:spPr>
        <p:txBody>
          <a:bodyPr>
            <a:normAutofit/>
          </a:bodyPr>
          <a:lstStyle/>
          <a:p>
            <a:r>
              <a:rPr lang="it-IT" sz="1400" dirty="0" smtClean="0"/>
              <a:t>INCONTRO CON</a:t>
            </a:r>
            <a:br>
              <a:rPr lang="it-IT" sz="1400" dirty="0" smtClean="0"/>
            </a:br>
            <a:r>
              <a:rPr lang="it-IT" sz="1400" dirty="0" smtClean="0"/>
              <a:t> IL COLLEGIO DEI GEOMETRI E DEI GEOMETRI LAUREATI DELLA PROVINCIA DI CHIETI</a:t>
            </a:r>
            <a:br>
              <a:rPr lang="it-IT" sz="1400" dirty="0" smtClean="0"/>
            </a:br>
            <a:r>
              <a:rPr lang="it-IT" sz="1800" b="1" dirty="0" smtClean="0"/>
              <a:t>PROBLEMATICHE FABBRICATI RURALI</a:t>
            </a:r>
            <a:endParaRPr lang="it-IT" sz="1800" b="1" dirty="0"/>
          </a:p>
        </p:txBody>
      </p:sp>
      <p:pic>
        <p:nvPicPr>
          <p:cNvPr id="1026" name="Picture 2" descr="C:\Users\rcnpri54h29i804y\Desktop\logo.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3048000" cy="719137"/>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611560" y="2060848"/>
            <a:ext cx="8136904" cy="4462760"/>
          </a:xfrm>
          <a:prstGeom prst="rect">
            <a:avLst/>
          </a:prstGeom>
          <a:noFill/>
        </p:spPr>
        <p:txBody>
          <a:bodyPr wrap="square" rtlCol="0">
            <a:spAutoFit/>
          </a:bodyPr>
          <a:lstStyle/>
          <a:p>
            <a:r>
              <a:rPr lang="it-IT" sz="3200" dirty="0" smtClean="0">
                <a:solidFill>
                  <a:srgbClr val="FF0000"/>
                </a:solidFill>
              </a:rPr>
              <a:t>TEMI TRATTATI:</a:t>
            </a:r>
          </a:p>
          <a:p>
            <a:pPr marL="342900" indent="-342900">
              <a:buFont typeface="+mj-lt"/>
              <a:buAutoNum type="arabicPeriod"/>
            </a:pPr>
            <a:r>
              <a:rPr lang="it-IT" sz="2400" dirty="0">
                <a:solidFill>
                  <a:schemeClr val="bg1">
                    <a:lumMod val="50000"/>
                  </a:schemeClr>
                </a:solidFill>
              </a:rPr>
              <a:t>CRITICITA’ ACCETTAZIONE ATTI DI AGGIORNAMENTO</a:t>
            </a:r>
          </a:p>
          <a:p>
            <a:pPr marL="342900" indent="-342900">
              <a:buFont typeface="+mj-lt"/>
              <a:buAutoNum type="arabicPeriod"/>
            </a:pPr>
            <a:r>
              <a:rPr lang="it-IT" sz="2400" dirty="0">
                <a:solidFill>
                  <a:schemeClr val="bg1">
                    <a:lumMod val="50000"/>
                  </a:schemeClr>
                </a:solidFill>
              </a:rPr>
              <a:t>CASI CON CONFLITTI TRA ATTI DI AGGIORNAMENTO</a:t>
            </a:r>
          </a:p>
          <a:p>
            <a:pPr marL="342900" indent="-342900">
              <a:buFont typeface="+mj-lt"/>
              <a:buAutoNum type="arabicPeriod"/>
            </a:pPr>
            <a:r>
              <a:rPr lang="it-IT" sz="2400" dirty="0"/>
              <a:t>FORME DI ELUSIONE FISCALE CON GLI ATTI CATASTALI</a:t>
            </a:r>
          </a:p>
          <a:p>
            <a:pPr marL="342900" indent="-342900">
              <a:buFont typeface="+mj-lt"/>
              <a:buAutoNum type="arabicPeriod"/>
            </a:pPr>
            <a:r>
              <a:rPr lang="it-IT" sz="2400" dirty="0">
                <a:solidFill>
                  <a:schemeClr val="bg1">
                    <a:lumMod val="50000"/>
                  </a:schemeClr>
                </a:solidFill>
              </a:rPr>
              <a:t>I FABBRICATI RURALI: ISTRUZIONI E MODALITA’</a:t>
            </a:r>
          </a:p>
          <a:p>
            <a:pPr marL="342900" indent="-342900">
              <a:buFont typeface="+mj-lt"/>
              <a:buAutoNum type="arabicPeriod"/>
            </a:pPr>
            <a:r>
              <a:rPr lang="it-IT" sz="2400" dirty="0">
                <a:solidFill>
                  <a:schemeClr val="bg1">
                    <a:lumMod val="50000"/>
                  </a:schemeClr>
                </a:solidFill>
              </a:rPr>
              <a:t>LE SEGNALAZIONI (Risposta alla richiesta di informazioni)</a:t>
            </a:r>
          </a:p>
          <a:p>
            <a:pPr marL="342900" indent="-342900">
              <a:buFont typeface="+mj-lt"/>
              <a:buAutoNum type="arabicPeriod"/>
            </a:pPr>
            <a:r>
              <a:rPr lang="it-IT" sz="2400" dirty="0">
                <a:solidFill>
                  <a:schemeClr val="bg1">
                    <a:lumMod val="50000"/>
                  </a:schemeClr>
                </a:solidFill>
              </a:rPr>
              <a:t>TERMINI PER I FABBRICATI RURALI</a:t>
            </a:r>
          </a:p>
          <a:p>
            <a:pPr marL="342900" indent="-342900">
              <a:buFont typeface="+mj-lt"/>
              <a:buAutoNum type="arabicPeriod"/>
            </a:pPr>
            <a:r>
              <a:rPr lang="it-IT" sz="2400" dirty="0">
                <a:solidFill>
                  <a:schemeClr val="bg1">
                    <a:lumMod val="50000"/>
                  </a:schemeClr>
                </a:solidFill>
              </a:rPr>
              <a:t>PROFILI SANZIONATORI</a:t>
            </a:r>
          </a:p>
          <a:p>
            <a:pPr marL="342900" indent="-342900">
              <a:buFont typeface="+mj-lt"/>
              <a:buAutoNum type="arabicPeriod"/>
            </a:pPr>
            <a:r>
              <a:rPr lang="it-IT" sz="2400" dirty="0">
                <a:solidFill>
                  <a:schemeClr val="bg1">
                    <a:lumMod val="50000"/>
                  </a:schemeClr>
                </a:solidFill>
              </a:rPr>
              <a:t>OBBLIGO O POSSIBILITA’ DI ACCATASTAMENTO</a:t>
            </a:r>
          </a:p>
          <a:p>
            <a:pPr marL="342900" indent="-342900">
              <a:buFont typeface="+mj-lt"/>
              <a:buAutoNum type="arabicPeriod"/>
            </a:pPr>
            <a:r>
              <a:rPr lang="it-IT" sz="2400" dirty="0">
                <a:solidFill>
                  <a:schemeClr val="bg1">
                    <a:lumMod val="50000"/>
                  </a:schemeClr>
                </a:solidFill>
              </a:rPr>
              <a:t>DIVERSA INTESTAZIONE CATASTALE RISPETTO AL POSSESSO</a:t>
            </a:r>
          </a:p>
          <a:p>
            <a:pPr marL="342900" indent="-342900">
              <a:buFont typeface="+mj-lt"/>
              <a:buAutoNum type="arabicPeriod"/>
            </a:pPr>
            <a:endParaRPr lang="it-IT" dirty="0" smtClean="0"/>
          </a:p>
          <a:p>
            <a:pPr marL="342900" indent="-342900">
              <a:buFont typeface="+mj-lt"/>
              <a:buAutoNum type="arabicPeriod"/>
            </a:pPr>
            <a:endParaRPr lang="it-IT" dirty="0"/>
          </a:p>
        </p:txBody>
      </p:sp>
    </p:spTree>
    <p:extLst>
      <p:ext uri="{BB962C8B-B14F-4D97-AF65-F5344CB8AC3E}">
        <p14:creationId xmlns:p14="http://schemas.microsoft.com/office/powerpoint/2010/main" val="161787378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1039</TotalTime>
  <Words>2353</Words>
  <Application>Microsoft Office PowerPoint</Application>
  <PresentationFormat>Presentazione su schermo (4:3)</PresentationFormat>
  <Paragraphs>284</Paragraphs>
  <Slides>34</Slides>
  <Notes>34</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34</vt:i4>
      </vt:variant>
    </vt:vector>
  </HeadingPairs>
  <TitlesOfParts>
    <vt:vector size="38" baseType="lpstr">
      <vt:lpstr>Arial</vt:lpstr>
      <vt:lpstr>Calibri</vt:lpstr>
      <vt:lpstr>Times New Roman</vt:lpstr>
      <vt:lpstr>Tema di Office</vt:lpstr>
      <vt:lpstr>Presentazione standard di PowerPoint</vt:lpstr>
      <vt:lpstr>INCONTRO CON  IL COLLEGIO DEI GEOMETRI E DEI GEOMETRI LAUREATI DELLA PROVINCIA DI CHIETI PROBLEMATICHE FABBRICATI RURALI</vt:lpstr>
      <vt:lpstr>INCONTRO CON  IL COLLEGIO DEI GEOMETRI E DEI GEOMETRI LAUREATI DELLA PROVINCIA DI CHIETI PROBLEMATICHE FABBRICATI RURALI</vt:lpstr>
      <vt:lpstr>INCONTRO CON  IL COLLEGIO DEI GEOMETRI E DEI GEOMETRI LAUREATI DELLA PROVINCIA DI CHIETI PROBLEMATICHE FABBRICATI RURALI</vt:lpstr>
      <vt:lpstr>INCONTRO CON  IL COLLEGIO DEI GEOMETRI E DEI GEOMETRI LAUREATI DELLA PROVINCIA DI CHIETI PROBLEMATICHE FABBRICATI RURALI</vt:lpstr>
      <vt:lpstr>INCONTRO CON  IL COLLEGIO DEI GEOMETRI E DEI GEOMETRI LAUREATI DELLA PROVINCIA DI CHIETI PROBLEMATICHE FABBRICATI RURALI</vt:lpstr>
      <vt:lpstr>INCONTRO CON  IL COLLEGIO DEI GEOMETRI E DEI GEOMETRI LAUREATI DELLA PROVINCIA DI CHIETI PROBLEMATICHE FABBRICATI RURALI</vt:lpstr>
      <vt:lpstr>INCONTRO CON  IL COLLEGIO DEI GEOMETRI E DEI GEOMETRI LAUREATI DELLA PROVINCIA DI CHIETI PROBLEMATICHE FABBRICATI RURALI</vt:lpstr>
      <vt:lpstr>INCONTRO CON  IL COLLEGIO DEI GEOMETRI E DEI GEOMETRI LAUREATI DELLA PROVINCIA DI CHIETI PROBLEMATICHE FABBRICATI RURALI</vt:lpstr>
      <vt:lpstr>INCONTRO CON  IL COLLEGIO DEI GEOMETRI E DEI GEOMETRI LAUREATI DELLA PROVINCIA DI CHIETI PROBLEMATICHE FABBRICATI RURALI</vt:lpstr>
      <vt:lpstr>INCONTRO CON  IL COLLEGIO DEI GEOMETRI E DEI GEOMETRI LAUREATI DELLA PROVINCIA DI CHIETI PROBLEMATICHE FABBRICATI RURALI</vt:lpstr>
      <vt:lpstr>INCONTRO CON  IL COLLEGIO DEI GEOMETRI E DEI GEOMETRI LAUREATI DELLA PROVINCIA DI CHIETI PROBLEMATICHE FABBRICATI RURALI</vt:lpstr>
      <vt:lpstr>INCONTRO CON  IL COLLEGIO DEI GEOMETRI E DEI GEOMETRI LAUREATI DELLA PROVINCIA DI CHIETI PROBLEMATICHE FABBRICATI RURALI</vt:lpstr>
      <vt:lpstr>INCONTRO CON  IL COLLEGIO DEI GEOMETRI E DEI GEOMETRI LAUREATI DELLA PROVINCIA DI CHIETI PROBLEMATICHE FABBRICATI RURALI</vt:lpstr>
      <vt:lpstr>INCONTRO CON  IL COLLEGIO DEI GEOMETRI E DEI GEOMETRI LAUREATI DELLA PROVINCIA DI CHIETI PROBLEMATICHE FABBRICATI RURALI</vt:lpstr>
      <vt:lpstr>INCONTRO CON  IL COLLEGIO DEI GEOMETRI E DEI GEOMETRI LAUREATI DELLA PROVINCIA DI CHIETI PROBLEMATICHE FABBRICATI RURALI</vt:lpstr>
      <vt:lpstr>INCONTRO CON  IL COLLEGIO DEI GEOMETRI E DEI GEOMETRI LAUREATI DELLA PROVINCIA DI CHIETI PROBLEMATICHE FABBRICATI RURALI</vt:lpstr>
      <vt:lpstr>INCONTRO CON  IL COLLEGIO DEI GEOMETRI E DEI GEOMETRI LAUREATI DELLA PROVINCIA DI CHIETI PROBLEMATICHE FABBRICATI RURALI</vt:lpstr>
      <vt:lpstr>INCONTRO CON  IL COLLEGIO DEI GEOMETRI E DEI GEOMETRI LAUREATI DELLA PROVINCIA DI CHIETI PROBLEMATICHE FABBRICATI RURALI</vt:lpstr>
      <vt:lpstr>INCONTRO CON  IL COLLEGIO DEI GEOMETRI E DEI GEOMETRI LAUREATI DELLA PROVINCIA DI CHIETI PROBLEMATICHE FABBRICATI RURALI</vt:lpstr>
      <vt:lpstr>INCONTRO CON  IL COLLEGIO DEI GEOMETRI E DEI GEOMETRI LAUREATI DELLA PROVINCIA DI CHIETI PROBLEMATICHE FABBRICATI RURALI</vt:lpstr>
      <vt:lpstr>INCONTRO CON  IL COLLEGIO DEI GEOMETRI E DEI GEOMETRI LAUREATI DELLA PROVINCIA DI CHIETI PROBLEMATICHE FABBRICATI RURALI</vt:lpstr>
      <vt:lpstr>INCONTRO CON  IL COLLEGIO DEI GEOMETRI E DEI GEOMETRI LAUREATI DELLA PROVINCIA DI CHIETI PROBLEMATICHE FABBRICATI RURALI</vt:lpstr>
      <vt:lpstr>INCONTRO CON  IL COLLEGIO DEI GEOMETRI E DEI GEOMETRI LAUREATI DELLA PROVINCIA DI CHIETI PROBLEMATICHE FABBRICATI RURALI</vt:lpstr>
      <vt:lpstr>INCONTRO CON  IL COLLEGIO DEI GEOMETRI E DEI GEOMETRI LAUREATI DELLA PROVINCIA DI CHIETI PROBLEMATICHE FABBRICATI RURALI</vt:lpstr>
      <vt:lpstr>INCONTRO CON  IL COLLEGIO DEI GEOMETRI E DEI GEOMETRI LAUREATI DELLA PROVINCIA DI CHIETI PROBLEMATICHE FABBRICATI RURALI</vt:lpstr>
      <vt:lpstr>INCONTRO CON  IL COLLEGIO DEI GEOMETRI E DEI GEOMETRI LAUREATI DELLA PROVINCIA DI CHIETI PROBLEMATICHE FABBRICATI RURALI</vt:lpstr>
      <vt:lpstr>INCONTRO CON  IL COLLEGIO DEI GEOMETRI E DEI GEOMETRI LAUREATI DELLA PROVINCIA DI CHIETI PROBLEMATICHE FABBRICATI RURALI</vt:lpstr>
      <vt:lpstr>INCONTRO CON  IL COLLEGIO DEI GEOMETRI E DEI GEOMETRI LAUREATI DELLA PROVINCIA DI CHIETI PROBLEMATICHE FABBRICATI RURALI</vt:lpstr>
      <vt:lpstr>INCONTRO CON  IL COLLEGIO DEI GEOMETRI E DEI GEOMETRI LAUREATI DELLA PROVINCIA DI CHIETI PROBLEMATICHE FABBRICATI RURALI</vt:lpstr>
      <vt:lpstr>INCONTRO CON  IL COLLEGIO DEI GEOMETRI E DEI GEOMETRI LAUREATI DELLA PROVINCIA DI CHIETI PROBLEMATICHE FABBRICATI RURALI</vt:lpstr>
      <vt:lpstr>INCONTRO CON  IL COLLEGIO DEI GEOMETRI E DEI GEOMETRI LAUREATI DELLA PROVINCIA DI CHIETI PROBLEMATICHE FABBRICATI RURALI</vt:lpstr>
      <vt:lpstr>INCONTRO CON  IL COLLEGIO DEI GEOMETRI E DEI GEOMETRI LAUREATI DELLA PROVINCIA DI CHIETI PROBLEMATICHE FABBRICATI RURALI</vt:lpstr>
      <vt:lpstr>INCONTRO CON  IL COLLEGIO DEI GEOMETRI E DEI GEOMETRI LAUREATI DELLA PROVINCIA DI CHIETI PROBLEMATICHE FABBRICATI RURALI</vt:lpstr>
    </vt:vector>
  </TitlesOfParts>
  <Company>Agenzia delle Entrate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INCONTRO CON  IL COLLEGIO DEI GEOMETRI E DEI GEOMETRI LAUREATI DELLA PROVINCIA DI CHIETI PROBLEMATICHE FABBRICATI RURALI</dc:title>
  <dc:creator>Agenzia delle Entrate</dc:creator>
  <cp:lastModifiedBy>piero</cp:lastModifiedBy>
  <cp:revision>76</cp:revision>
  <cp:lastPrinted>2017-10-06T08:34:13Z</cp:lastPrinted>
  <dcterms:created xsi:type="dcterms:W3CDTF">2017-09-13T09:28:21Z</dcterms:created>
  <dcterms:modified xsi:type="dcterms:W3CDTF">2017-10-09T15:21:59Z</dcterms:modified>
</cp:coreProperties>
</file>